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5"/>
  </p:sldMasterIdLst>
  <p:notesMasterIdLst>
    <p:notesMasterId r:id="rId54"/>
  </p:notesMasterIdLst>
  <p:sldIdLst>
    <p:sldId id="256" r:id="rId6"/>
    <p:sldId id="335" r:id="rId7"/>
    <p:sldId id="338" r:id="rId8"/>
    <p:sldId id="333" r:id="rId9"/>
    <p:sldId id="257" r:id="rId10"/>
    <p:sldId id="303" r:id="rId11"/>
    <p:sldId id="305" r:id="rId12"/>
    <p:sldId id="329" r:id="rId13"/>
    <p:sldId id="307" r:id="rId14"/>
    <p:sldId id="259" r:id="rId15"/>
    <p:sldId id="309" r:id="rId16"/>
    <p:sldId id="260" r:id="rId17"/>
    <p:sldId id="311" r:id="rId18"/>
    <p:sldId id="261" r:id="rId19"/>
    <p:sldId id="262" r:id="rId20"/>
    <p:sldId id="314" r:id="rId21"/>
    <p:sldId id="263" r:id="rId22"/>
    <p:sldId id="316" r:id="rId23"/>
    <p:sldId id="315" r:id="rId24"/>
    <p:sldId id="264" r:id="rId25"/>
    <p:sldId id="317" r:id="rId26"/>
    <p:sldId id="265" r:id="rId27"/>
    <p:sldId id="319" r:id="rId28"/>
    <p:sldId id="266" r:id="rId29"/>
    <p:sldId id="322" r:id="rId30"/>
    <p:sldId id="267" r:id="rId31"/>
    <p:sldId id="268" r:id="rId32"/>
    <p:sldId id="323" r:id="rId33"/>
    <p:sldId id="269" r:id="rId34"/>
    <p:sldId id="325" r:id="rId35"/>
    <p:sldId id="270" r:id="rId36"/>
    <p:sldId id="326" r:id="rId37"/>
    <p:sldId id="271" r:id="rId38"/>
    <p:sldId id="328" r:id="rId39"/>
    <p:sldId id="272" r:id="rId40"/>
    <p:sldId id="273" r:id="rId41"/>
    <p:sldId id="327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4" r:id="rId50"/>
    <p:sldId id="355" r:id="rId51"/>
    <p:sldId id="352" r:id="rId52"/>
    <p:sldId id="35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4EF45A-C45D-4D4B-A704-AF5FB59D7D6A}">
          <p14:sldIdLst>
            <p14:sldId id="256"/>
            <p14:sldId id="335"/>
            <p14:sldId id="338"/>
            <p14:sldId id="333"/>
            <p14:sldId id="257"/>
            <p14:sldId id="303"/>
            <p14:sldId id="305"/>
            <p14:sldId id="329"/>
            <p14:sldId id="307"/>
            <p14:sldId id="259"/>
            <p14:sldId id="309"/>
            <p14:sldId id="260"/>
            <p14:sldId id="311"/>
            <p14:sldId id="261"/>
            <p14:sldId id="262"/>
            <p14:sldId id="314"/>
            <p14:sldId id="263"/>
            <p14:sldId id="316"/>
            <p14:sldId id="315"/>
            <p14:sldId id="264"/>
            <p14:sldId id="317"/>
            <p14:sldId id="265"/>
            <p14:sldId id="319"/>
            <p14:sldId id="266"/>
            <p14:sldId id="322"/>
            <p14:sldId id="267"/>
            <p14:sldId id="268"/>
            <p14:sldId id="323"/>
            <p14:sldId id="269"/>
            <p14:sldId id="325"/>
            <p14:sldId id="270"/>
            <p14:sldId id="326"/>
            <p14:sldId id="271"/>
            <p14:sldId id="328"/>
            <p14:sldId id="272"/>
            <p14:sldId id="273"/>
            <p14:sldId id="327"/>
            <p14:sldId id="344"/>
            <p14:sldId id="345"/>
            <p14:sldId id="346"/>
            <p14:sldId id="347"/>
            <p14:sldId id="348"/>
            <p14:sldId id="349"/>
            <p14:sldId id="350"/>
            <p14:sldId id="354"/>
            <p14:sldId id="355"/>
            <p14:sldId id="352"/>
            <p14:sldId id="353"/>
          </p14:sldIdLst>
        </p14:section>
        <p14:section name="Untitled Section" id="{2DED29F2-F444-4EEE-B25B-1E99B412995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2F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51955-8FFD-44E2-9AF4-E5CED1A58012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7225-E30D-41F2-AD9E-86E34C80B9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5042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57225-E30D-41F2-AD9E-86E34C80B97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41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57225-E30D-41F2-AD9E-86E34C80B97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117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57225-E30D-41F2-AD9E-86E34C80B97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77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BDE18-19F4-45DE-894D-9B9F9FA6CCF5}" type="slidenum">
              <a:rPr lang="fa-IR" smtClean="0"/>
              <a:t>42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6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75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39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73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72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21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00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09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66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7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3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466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6F1B-0A0E-4EFA-A0AD-E5BB0C49B91F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68FB2-38F4-481B-ACD6-9ED1AF029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16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2.png"/><Relationship Id="rId4" Type="http://schemas.openxmlformats.org/officeDocument/2006/relationships/hyperlink" Target="mailto:sari_behsar@yahoo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132856"/>
            <a:ext cx="7279663" cy="2808312"/>
          </a:xfrm>
        </p:spPr>
        <p:txBody>
          <a:bodyPr>
            <a:normAutofit fontScale="90000"/>
          </a:bodyPr>
          <a:lstStyle/>
          <a:p>
            <a:r>
              <a:rPr lang="fa-IR" sz="3600" b="1" dirty="0">
                <a:latin typeface="+mn-lt"/>
                <a:ea typeface="+mn-ea"/>
                <a:cs typeface="B Yagut" pitchFamily="2" charset="-78"/>
              </a:rPr>
              <a:t>فصل </a:t>
            </a:r>
            <a:r>
              <a:rPr lang="fa-IR" sz="3600" b="1" dirty="0" smtClean="0">
                <a:latin typeface="+mn-lt"/>
                <a:ea typeface="+mn-ea"/>
                <a:cs typeface="B Yagut" pitchFamily="2" charset="-78"/>
              </a:rPr>
              <a:t>چهارم</a:t>
            </a:r>
            <a:br>
              <a:rPr lang="fa-IR" sz="3600" b="1" dirty="0" smtClean="0">
                <a:latin typeface="+mn-lt"/>
                <a:ea typeface="+mn-ea"/>
                <a:cs typeface="B Yagut" pitchFamily="2" charset="-78"/>
              </a:rPr>
            </a:br>
            <a:r>
              <a:rPr lang="fa-IR" sz="3600" b="1" dirty="0">
                <a:latin typeface="+mn-lt"/>
                <a:ea typeface="+mn-ea"/>
                <a:cs typeface="B Yagut" pitchFamily="2" charset="-78"/>
              </a:rPr>
              <a:t/>
            </a:r>
            <a:br>
              <a:rPr lang="fa-IR" sz="3600" b="1" dirty="0">
                <a:latin typeface="+mn-lt"/>
                <a:ea typeface="+mn-ea"/>
                <a:cs typeface="B Yagut" pitchFamily="2" charset="-78"/>
              </a:rPr>
            </a:br>
            <a:r>
              <a:rPr lang="fa-IR" sz="3600" dirty="0">
                <a:latin typeface="+mn-lt"/>
                <a:ea typeface="+mn-ea"/>
                <a:cs typeface="B Yagut" pitchFamily="2" charset="-78"/>
              </a:rPr>
              <a:t>ﺗﻮاﻧﺎﻳﻲ ﻛﺎر ﺑﺎ ﺑﺮﻧﺎﻣﻪ ﻫﺎي ﺟﺎﻧﺒﻲ </a:t>
            </a:r>
            <a:r>
              <a:rPr lang="fa-IR" sz="3600" dirty="0" smtClean="0">
                <a:latin typeface="+mn-lt"/>
                <a:ea typeface="+mn-ea"/>
                <a:cs typeface="B Yagut" pitchFamily="2" charset="-78"/>
              </a:rPr>
              <a:t>وﻳﻨﺪوز </a:t>
            </a:r>
            <a:br>
              <a:rPr lang="fa-IR" sz="3600" dirty="0" smtClean="0">
                <a:latin typeface="+mn-lt"/>
                <a:ea typeface="+mn-ea"/>
                <a:cs typeface="B Yagut" pitchFamily="2" charset="-78"/>
              </a:rPr>
            </a:br>
            <a:r>
              <a:rPr lang="fa-IR" sz="3600" dirty="0" smtClean="0">
                <a:latin typeface="+mn-lt"/>
                <a:ea typeface="+mn-ea"/>
                <a:cs typeface="B Yagut" pitchFamily="2" charset="-78"/>
              </a:rPr>
              <a:t>و</a:t>
            </a:r>
            <a:br>
              <a:rPr lang="fa-IR" sz="3600" dirty="0" smtClean="0">
                <a:latin typeface="+mn-lt"/>
                <a:ea typeface="+mn-ea"/>
                <a:cs typeface="B Yagut" pitchFamily="2" charset="-78"/>
              </a:rPr>
            </a:br>
            <a:r>
              <a:rPr lang="fa-IR" sz="3600" dirty="0" smtClean="0">
                <a:latin typeface="+mn-lt"/>
                <a:ea typeface="+mn-ea"/>
                <a:cs typeface="B Yagut" pitchFamily="2" charset="-78"/>
              </a:rPr>
              <a:t> </a:t>
            </a:r>
            <a:r>
              <a:rPr lang="fa-IR" sz="3600" dirty="0">
                <a:latin typeface="+mn-lt"/>
                <a:ea typeface="+mn-ea"/>
                <a:cs typeface="B Yagut" pitchFamily="2" charset="-78"/>
              </a:rPr>
              <a:t>ﺗﻮاﻧﺎﻳﻲ ﻣﺪﻳﺮﻳﺖ اﺟﺮاي ﺑﺮﻧﺎﻣﻪ ﻫﺎ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83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"/>
    </mc:Choice>
    <mc:Fallback xmlns="">
      <p:transition spd="slow" advTm="10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976664"/>
          </a:xfrm>
        </p:spPr>
        <p:txBody>
          <a:bodyPr>
            <a:normAutofit/>
          </a:bodyPr>
          <a:lstStyle/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ﺗﺒﺪﻳﻞ ﻣﺎﺷﻴﻦ ﺣﺴﺎب اﺳﺘﺎﻧﺪارد ﺑﻪ ﺳﺎﻳﺮ ﺣﺎﻟﺖ ﻫﺎ، از ﻣﻨﻮي  </a:t>
            </a:r>
            <a:r>
              <a:rPr lang="en-AU" sz="2500" dirty="0" smtClean="0">
                <a:cs typeface="B Yagut" panose="00000400000000000000" pitchFamily="2" charset="-78"/>
              </a:rPr>
              <a:t>Vie</a:t>
            </a:r>
            <a:r>
              <a:rPr lang="en-US" sz="2500" dirty="0" smtClean="0">
                <a:cs typeface="B Yagut" panose="00000400000000000000" pitchFamily="2" charset="-78"/>
              </a:rPr>
              <a:t>w</a:t>
            </a: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ﺣﺎﻟﺖ ﻣﻮرد ﻧﻈﺮ را اﻧﺘﺨﺎب ﻛﻨﻴﺪ (ﺷﻜﻞ4-4‏</a:t>
            </a:r>
            <a:r>
              <a:rPr lang="en-US" sz="2500" dirty="0" smtClean="0">
                <a:cs typeface="B Yagut" panose="00000400000000000000" pitchFamily="2" charset="-78"/>
              </a:rPr>
              <a:t>(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endParaRPr lang="en-AU" sz="25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5949280"/>
            <a:ext cx="3018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 smtClean="0">
                <a:cs typeface="B Yagut" pitchFamily="2" charset="-78"/>
              </a:rPr>
              <a:t>ﺷﻜﻞ‏٤ </a:t>
            </a:r>
            <a:r>
              <a:rPr lang="fa-IR" sz="1600" b="1" dirty="0">
                <a:cs typeface="B Yagut" pitchFamily="2" charset="-78"/>
              </a:rPr>
              <a:t>-</a:t>
            </a:r>
            <a:r>
              <a:rPr lang="fa-IR" sz="1600" b="1" dirty="0" smtClean="0">
                <a:cs typeface="B Yagut" pitchFamily="2" charset="-78"/>
              </a:rPr>
              <a:t>٤ - اﻧﺘﺨﺎب ﺣﺎﻟﺖ ﻣﺎﺷﻴﻦ ﺣﺴﺎب</a:t>
            </a:r>
            <a:endParaRPr lang="en-AU" sz="1600" b="1" dirty="0">
              <a:cs typeface="B Yagut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75335" y="2348880"/>
            <a:ext cx="4018768" cy="3384376"/>
            <a:chOff x="975335" y="2996952"/>
            <a:chExt cx="4018768" cy="27363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1369" r="2052" b="1303"/>
            <a:stretch/>
          </p:blipFill>
          <p:spPr>
            <a:xfrm>
              <a:off x="975335" y="2996952"/>
              <a:ext cx="3553475" cy="273630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995917" y="3537012"/>
              <a:ext cx="1998186" cy="432048"/>
              <a:chOff x="2483768" y="1772816"/>
              <a:chExt cx="1998186" cy="432048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2705862" y="1772816"/>
                <a:ext cx="1776092" cy="43204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dirty="0" smtClean="0">
                    <a:cs typeface="B Yagut" panose="00000400000000000000" pitchFamily="2" charset="-78"/>
                  </a:rPr>
                  <a:t>حالتهای مختلف ماشین حساب </a:t>
                </a:r>
                <a:endParaRPr lang="en-US" sz="1600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8" name="Elbow Connector 7"/>
              <p:cNvCxnSpPr>
                <a:stCxn id="6" idx="1"/>
              </p:cNvCxnSpPr>
              <p:nvPr/>
            </p:nvCxnSpPr>
            <p:spPr>
              <a:xfrm rot="10800000" flipV="1">
                <a:off x="2483768" y="1988839"/>
                <a:ext cx="222094" cy="25087"/>
              </a:xfrm>
              <a:prstGeom prst="bent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6"/>
    </mc:Choice>
    <mc:Fallback xmlns="">
      <p:transition spd="slow" advTm="1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548680"/>
            <a:ext cx="7524328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>
                <a:cs typeface="B Yagut" panose="00000400000000000000" pitchFamily="2" charset="-78"/>
              </a:rPr>
              <a:t>ﻣﺜﺎل) ﻣﻲ ﺧﻮاﻫﻴﻢ ﺣﺎﺻﻞ ﻋﺒﺎرت زﻳﺮ را ﺑﺎ اﺳﺘﻔﺎده از ﻣﺎﺷﻴﻦ ﺣﺴﺎب ﻣﺤﺎﺳﺒﻪ ﻛﻨﻴﻢ.</a:t>
            </a:r>
          </a:p>
          <a:p>
            <a:pPr marL="342900" indent="-342900" algn="r" rtl="1">
              <a:buFont typeface="Wingdings" pitchFamily="2" charset="2"/>
              <a:buChar char="§"/>
            </a:pPr>
            <a:r>
              <a:rPr lang="fa-IR" sz="2500" dirty="0">
                <a:cs typeface="B Yagut" panose="00000400000000000000" pitchFamily="2" charset="-78"/>
              </a:rPr>
              <a:t>ﺑﺮاي اﻳﻦ ﻛﺎر اﺑﺘﺪا ﺣﺎﺻﻞ ﺿﺮب ﻋﺪد ٣٠ در 4 را ﻣﺤﺎﺳﺒﻪ ﻛﻨﻴﺪ و روي دﻛﻤﻪ </a:t>
            </a:r>
            <a:r>
              <a:rPr lang="en-AU" sz="2500" dirty="0">
                <a:cs typeface="B Yagut" panose="00000400000000000000" pitchFamily="2" charset="-78"/>
              </a:rPr>
              <a:t>MS </a:t>
            </a:r>
            <a:r>
              <a:rPr lang="fa-IR" sz="2500" dirty="0">
                <a:cs typeface="B Yagut" panose="00000400000000000000" pitchFamily="2" charset="-78"/>
              </a:rPr>
              <a:t>ﻛﻠﻴﻚ ﻛﻨﻴﺪ ﺗﺎ ﺣﺎﺻﻞ ﻋﺒﺎرت در ﺣﺎﻓﻈﻪ ذﺧﻴﺮه 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rtl="1"/>
            <a:r>
              <a:rPr lang="en-US" sz="2500" dirty="0" smtClean="0">
                <a:cs typeface="B Yagut" panose="00000400000000000000" pitchFamily="2" charset="-78"/>
              </a:rPr>
              <a:t>30*4+√7</a:t>
            </a:r>
            <a:endParaRPr lang="fa-IR" sz="2500" dirty="0">
              <a:cs typeface="B Yagut" panose="00000400000000000000" pitchFamily="2" charset="-78"/>
            </a:endParaRPr>
          </a:p>
          <a:p>
            <a:pPr marL="342900" indent="-342900" algn="r" rtl="1">
              <a:buFont typeface="Wingdings" pitchFamily="2" charset="2"/>
              <a:buChar char="§"/>
            </a:pPr>
            <a:r>
              <a:rPr lang="fa-IR" sz="2500" dirty="0">
                <a:cs typeface="B Yagut" panose="00000400000000000000" pitchFamily="2" charset="-78"/>
              </a:rPr>
              <a:t>ﺳﭙﺲ ﻋﺪد ٧ را وارد ﻛﺮده و روي دﻛﻤﻪ رادﻳﻜﺎل ﻛﻠﻴﻚ ﻛﻨﻴﺪ. ﺑﺎ ﻛﻠﻴﻚ روي دﻛﻤﻪ </a:t>
            </a:r>
            <a:r>
              <a:rPr lang="en-AU" sz="2500" dirty="0">
                <a:cs typeface="B Yagut" panose="00000400000000000000" pitchFamily="2" charset="-78"/>
              </a:rPr>
              <a:t>M، </a:t>
            </a:r>
            <a:r>
              <a:rPr lang="fa-IR" sz="2500" dirty="0">
                <a:cs typeface="B Yagut" panose="00000400000000000000" pitchFamily="2" charset="-78"/>
              </a:rPr>
              <a:t>ﻧﺘﻴﺠﻪ اﻳﻦ ﻋﺒﺎرت ﺑﻪ ﻣﺤﺘﻮاي ﺣﺎﻓﻈﻪ اﺿﺎﻓﻪ ﻣﻲ ﺷﻮد. در اﻧﺘﻬﺎ ﺑﺎ ﻛﻠﻴﻚ روي دﻛﻤﻪ </a:t>
            </a:r>
            <a:r>
              <a:rPr lang="en-AU" sz="2500" dirty="0">
                <a:cs typeface="B Yagut" panose="00000400000000000000" pitchFamily="2" charset="-78"/>
              </a:rPr>
              <a:t>MR، </a:t>
            </a:r>
            <a:r>
              <a:rPr lang="fa-IR" sz="2500" dirty="0">
                <a:cs typeface="B Yagut" panose="00000400000000000000" pitchFamily="2" charset="-78"/>
              </a:rPr>
              <a:t>ﺣﺎﺻﻞ ﻛﻠﻲ ﻋﺒﺎرت ﺑﺎﻻ ﻛﻪ در ﺣﺎﻓﻈﻪ ذﺧﻴﺮه ﺷﺪه اﺳﺖ، ﻧﻤﺎﻳﺶ داده ﻣﻲ ﺷﻮد</a:t>
            </a:r>
            <a:r>
              <a:rPr lang="fa-IR" sz="2800" dirty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1700808"/>
            <a:ext cx="644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5"/>
    </mc:Choice>
    <mc:Fallback xmlns="">
      <p:transition spd="slow" advTm="4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208912" cy="424847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ﺑﺮﻧﺎﻣﻪ </a:t>
            </a:r>
            <a:r>
              <a:rPr lang="en-US" sz="2500" dirty="0"/>
              <a:t>Paint</a:t>
            </a:r>
            <a:r>
              <a:rPr lang="fa-IR" sz="2500" dirty="0" smtClean="0">
                <a:cs typeface="B Yagut" panose="00000400000000000000" pitchFamily="2" charset="-78"/>
              </a:rPr>
              <a:t>در وﻳﻨﺪوز، ﺑﺮاي ﻛﺸﻴﺪن ﻧﻘﺎﺷﻲ، ﻣﺸﺎﻫﺪه و وﻳﺮاﻳﺶ ﺗﺼﺎوﻳﺮ ﻛﺎرﺑﺮد دارد. ﺑﺮﻧﺎﻣﻪ ﻧﻘﺎﺷﻲ را از ﻣﺴﻴﺮزیراﺟﺮا ﻛﻨﻴﺪ:</a:t>
            </a:r>
            <a:r>
              <a:rPr lang="en-AU" sz="2500" dirty="0" smtClean="0">
                <a:cs typeface="B Yagut" panose="00000400000000000000" pitchFamily="2" charset="-78"/>
              </a:rPr>
              <a:t>	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en-AU" sz="2000" dirty="0" smtClean="0">
              <a:cs typeface="B Yagut" panose="00000400000000000000" pitchFamily="2" charset="-78"/>
            </a:endParaRPr>
          </a:p>
          <a:p>
            <a:pPr algn="r" rtl="1"/>
            <a:endParaRPr lang="en-AU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محیط نقاشی در (شکل 4-5)نشان داده شده، در </a:t>
            </a:r>
            <a:r>
              <a:rPr lang="fa-IR" sz="2500" dirty="0">
                <a:cs typeface="B Yagut" panose="00000400000000000000" pitchFamily="2" charset="-78"/>
              </a:rPr>
              <a:t>ﺳﺮﺑﺮگ </a:t>
            </a:r>
            <a:r>
              <a:rPr lang="en-US" sz="2500" dirty="0">
                <a:cs typeface="B Yagut" panose="00000400000000000000" pitchFamily="2" charset="-78"/>
              </a:rPr>
              <a:t>Home</a:t>
            </a:r>
            <a:r>
              <a:rPr lang="en-AU" sz="2500" dirty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اﺑﺰارﻫﺎي ﻣﺮﺑﻮط ﺑﻪ ﺗﺮﺳﻴﻢ و وﻳﺮاﻳﺶ ﺗﺼﺎوﻳﺮ </a:t>
            </a:r>
            <a:r>
              <a:rPr lang="fa-IR" sz="2500" dirty="0" smtClean="0">
                <a:cs typeface="B Yagut" panose="00000400000000000000" pitchFamily="2" charset="-78"/>
              </a:rPr>
              <a:t>ودر </a:t>
            </a:r>
            <a:r>
              <a:rPr lang="fa-IR" sz="2500" dirty="0">
                <a:cs typeface="B Yagut" panose="00000400000000000000" pitchFamily="2" charset="-78"/>
              </a:rPr>
              <a:t>ﺳﺮﺑﺮگ</a:t>
            </a:r>
            <a:r>
              <a:rPr lang="en-US" sz="2500" dirty="0">
                <a:cs typeface="B Yagut" panose="00000400000000000000" pitchFamily="2" charset="-78"/>
              </a:rPr>
              <a:t>View</a:t>
            </a:r>
            <a:r>
              <a:rPr lang="en-AU" sz="2500" dirty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اﺑﺰارﻫﺎي ﻣﺮﺑﻮط ﺑﻪ ﺑﺰرگ ﻧﻤﺎﻳﻲ و ﻧﺤﻮه ي </a:t>
            </a:r>
            <a:r>
              <a:rPr lang="fa-IR" sz="2500" dirty="0" smtClean="0">
                <a:cs typeface="B Yagut" panose="00000400000000000000" pitchFamily="2" charset="-78"/>
              </a:rPr>
              <a:t>ﻧﻤﺎﻳﺶﺗﺼﺎوﻳﺮ </a:t>
            </a:r>
            <a:r>
              <a:rPr lang="fa-IR" sz="2500" dirty="0">
                <a:cs typeface="B Yagut" panose="00000400000000000000" pitchFamily="2" charset="-78"/>
              </a:rPr>
              <a:t>وﺟﻮد دارﻧﺪ. 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en-AU" sz="2000" dirty="0">
              <a:cs typeface="B Yagut" panose="00000400000000000000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59632" y="2924944"/>
            <a:ext cx="4968552" cy="648072"/>
            <a:chOff x="1295511" y="2878106"/>
            <a:chExt cx="4968552" cy="648072"/>
          </a:xfrm>
        </p:grpSpPr>
        <p:sp>
          <p:nvSpPr>
            <p:cNvPr id="8" name="Rectangle 7"/>
            <p:cNvSpPr/>
            <p:nvPr/>
          </p:nvSpPr>
          <p:spPr>
            <a:xfrm>
              <a:off x="1295511" y="2878106"/>
              <a:ext cx="4968552" cy="6480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rtl="1"/>
              <a:r>
                <a:rPr lang="en-US" dirty="0"/>
                <a:t>Start        All programs         </a:t>
              </a:r>
              <a:r>
                <a:rPr lang="en-US" dirty="0" smtClean="0"/>
                <a:t>Accessories         </a:t>
              </a:r>
              <a:r>
                <a:rPr lang="en-US" dirty="0"/>
                <a:t>Paint</a:t>
              </a:r>
              <a:endParaRPr lang="fa-IR" dirty="0">
                <a:cs typeface="B Yagut" panose="00000400000000000000" pitchFamily="2" charset="-78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35696" y="3212976"/>
              <a:ext cx="2880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491755" y="3212976"/>
              <a:ext cx="2880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76056" y="3202142"/>
              <a:ext cx="2880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467544" y="548680"/>
            <a:ext cx="799288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2- ﺑﺮﻧﺎﻣﻪ ﻧﻘﺎﺷﻲ  </a:t>
            </a:r>
            <a:r>
              <a:rPr lang="en-US" sz="3200" b="1" dirty="0">
                <a:solidFill>
                  <a:prstClr val="black"/>
                </a:solidFill>
                <a:cs typeface="B Yagut" panose="00000400000000000000" pitchFamily="2" charset="-78"/>
              </a:rPr>
              <a:t>Paint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4"/>
    </mc:Choice>
    <mc:Fallback xmlns="">
      <p:transition spd="slow" advTm="24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52037" y="4437112"/>
            <a:ext cx="23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/>
              <a:t>ﺷﻜﻞ‏٤ ٥  ﻣﺤﻴﻂ ﺑﺮﻧﺎﻣﻪ ﻧﻘﺎﺷﻲ</a:t>
            </a:r>
            <a:endParaRPr lang="en-AU" dirty="0"/>
          </a:p>
        </p:txBody>
      </p:sp>
      <p:grpSp>
        <p:nvGrpSpPr>
          <p:cNvPr id="2" name="Group 1"/>
          <p:cNvGrpSpPr/>
          <p:nvPr/>
        </p:nvGrpSpPr>
        <p:grpSpPr>
          <a:xfrm>
            <a:off x="648300" y="454315"/>
            <a:ext cx="7128792" cy="5225226"/>
            <a:chOff x="648300" y="454315"/>
            <a:chExt cx="7128792" cy="52252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0428" y="1197043"/>
              <a:ext cx="5976664" cy="44824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5418390" y="3212976"/>
              <a:ext cx="593770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012160" y="3068960"/>
              <a:ext cx="108012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a-IR" dirty="0" smtClean="0"/>
                <a:t>ناحیه ترسیم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012160" y="4963525"/>
              <a:ext cx="0" cy="3376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42571" y="4594193"/>
              <a:ext cx="123911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a-IR" dirty="0" smtClean="0"/>
                <a:t>نوار وضعیت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195736" y="836712"/>
              <a:ext cx="0" cy="36004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25552" y="454315"/>
              <a:ext cx="174036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a-IR" dirty="0" smtClean="0"/>
                <a:t>نوار ابزار دسترسی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8300" y="951692"/>
              <a:ext cx="1152128" cy="31706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 smtClean="0"/>
                <a:t>دکمه </a:t>
              </a:r>
              <a:r>
                <a:rPr lang="en-US" dirty="0" smtClean="0"/>
                <a:t>Paint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19872" y="5975409"/>
            <a:ext cx="208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b="1" dirty="0" smtClean="0">
                <a:cs typeface="B Yagut" panose="00000400000000000000" pitchFamily="2" charset="-78"/>
              </a:rPr>
              <a:t>شکل 4-5 - محیط نقاشی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4"/>
    </mc:Choice>
    <mc:Fallback xmlns="">
      <p:transition spd="slow" advTm="2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90" y="476672"/>
            <a:ext cx="5060417" cy="626427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003310"/>
            <a:ext cx="25050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7209" y="3303290"/>
            <a:ext cx="3185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 smtClean="0"/>
              <a:t>ﺷﻜﻞ‏٤- ٦-  ﻧﻤﻮﻧﻪ ﻧﻘﺎﺷﻲ رﺳﻢ ﺷﺪه در</a:t>
            </a:r>
            <a:r>
              <a:rPr lang="en-US" sz="1600" b="1" dirty="0"/>
              <a:t>Paint</a:t>
            </a:r>
            <a:endParaRPr lang="en-AU" sz="16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"/>
    </mc:Choice>
    <mc:Fallback xmlns="">
      <p:transition spd="slow" advTm="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586954" cy="5328592"/>
          </a:xfrm>
        </p:spPr>
        <p:txBody>
          <a:bodyPr>
            <a:normAutofit/>
          </a:bodyPr>
          <a:lstStyle/>
          <a:p>
            <a:pPr marL="571500" indent="-457200" algn="r" rtl="1"/>
            <a:r>
              <a:rPr lang="fa-IR" sz="2500" dirty="0" smtClean="0">
                <a:cs typeface="B Yagut" panose="00000400000000000000" pitchFamily="2" charset="-78"/>
              </a:rPr>
              <a:t>ﺑﺎ </a:t>
            </a:r>
            <a:r>
              <a:rPr lang="fa-IR" sz="2500" dirty="0">
                <a:cs typeface="B Yagut" panose="00000400000000000000" pitchFamily="2" charset="-78"/>
              </a:rPr>
              <a:t>ﻛﻠﻴﻚ روي </a:t>
            </a:r>
            <a:r>
              <a:rPr lang="fa-IR" sz="2500" dirty="0" smtClean="0">
                <a:cs typeface="B Yagut" panose="00000400000000000000" pitchFamily="2" charset="-78"/>
              </a:rPr>
              <a:t>دﻛﻤﻪ</a:t>
            </a:r>
            <a:r>
              <a:rPr lang="en-US" sz="2500" dirty="0"/>
              <a:t>Resize</a:t>
            </a:r>
            <a:r>
              <a:rPr lang="en-AU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ﻛﺎدر ﺗﻐﻴﻴﺮ اﻧﺪازه ﻧﻤﺎﻳﺎن ﻣﻲ </a:t>
            </a:r>
            <a:r>
              <a:rPr lang="fa-IR" sz="2500" dirty="0" smtClean="0">
                <a:cs typeface="B Yagut" panose="00000400000000000000" pitchFamily="2" charset="-78"/>
              </a:rPr>
              <a:t>ﺷﻮد (ﺷﻜﻞ4‏-7).</a:t>
            </a:r>
          </a:p>
          <a:p>
            <a:pPr marL="457200" algn="r" rtl="1"/>
            <a:r>
              <a:rPr lang="fa-IR" sz="2500" dirty="0" smtClean="0">
                <a:cs typeface="B Yagut" panose="00000400000000000000" pitchFamily="2" charset="-78"/>
              </a:rPr>
              <a:t> در ﻗﺴﻤﺖ</a:t>
            </a:r>
            <a:r>
              <a:rPr lang="en-US" sz="2500" dirty="0"/>
              <a:t>Resize</a:t>
            </a:r>
            <a:r>
              <a:rPr lang="en-AU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اﻣﻜﺎن </a:t>
            </a:r>
            <a:r>
              <a:rPr lang="fa-IR" sz="2500" dirty="0" smtClean="0">
                <a:cs typeface="B Yagut" panose="00000400000000000000" pitchFamily="2" charset="-78"/>
              </a:rPr>
              <a:t>ﺗﻐﻴﻴﺮاﻧﺪازهﺑﺮ </a:t>
            </a:r>
            <a:r>
              <a:rPr lang="fa-IR" sz="2500" dirty="0">
                <a:cs typeface="B Yagut" panose="00000400000000000000" pitchFamily="2" charset="-78"/>
              </a:rPr>
              <a:t>ﺣﺴﺐ درﺻﺪ </a:t>
            </a:r>
            <a:r>
              <a:rPr lang="en-US" sz="2500" dirty="0" smtClean="0">
                <a:cs typeface="B Yagut" panose="00000400000000000000" pitchFamily="2" charset="-78"/>
              </a:rPr>
              <a:t>(</a:t>
            </a:r>
            <a:r>
              <a:rPr lang="en-US" sz="2500" dirty="0" smtClean="0"/>
              <a:t>Percentage </a:t>
            </a:r>
            <a:r>
              <a:rPr lang="en-US" sz="2500" dirty="0"/>
              <a:t>)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ﻳﺎ </a:t>
            </a:r>
          </a:p>
          <a:p>
            <a:pPr marL="11430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ﭘﻴﻜﺴﻞ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en-US" sz="2500" dirty="0">
                <a:cs typeface="B Yagut" panose="00000400000000000000" pitchFamily="2" charset="-78"/>
              </a:rPr>
              <a:t>(</a:t>
            </a:r>
            <a:r>
              <a:rPr lang="en-US" sz="2500" dirty="0" smtClean="0"/>
              <a:t>Pixel) </a:t>
            </a:r>
            <a:r>
              <a:rPr lang="fa-IR" sz="2500" dirty="0" smtClean="0">
                <a:cs typeface="B Yagut" panose="00000400000000000000" pitchFamily="2" charset="-78"/>
              </a:rPr>
              <a:t>وﺟﻮد </a:t>
            </a:r>
            <a:r>
              <a:rPr lang="fa-IR" sz="2500" dirty="0">
                <a:cs typeface="B Yagut" panose="00000400000000000000" pitchFamily="2" charset="-78"/>
              </a:rPr>
              <a:t>دارد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ﭘﺲ از اﻧﺘﺨﺎب ﻳﻜﻲ از اﻳﻦ دو ﺣﺎﻟﺖ، </a:t>
            </a:r>
            <a:r>
              <a:rPr lang="fa-IR" sz="2500" dirty="0" smtClean="0">
                <a:cs typeface="B Yagut" panose="00000400000000000000" pitchFamily="2" charset="-78"/>
              </a:rPr>
              <a:t>درﻗﺴﻤﺖ </a:t>
            </a:r>
          </a:p>
          <a:p>
            <a:pPr marL="114300" indent="0" algn="r" rtl="1">
              <a:buNone/>
            </a:pPr>
            <a:r>
              <a:rPr lang="en-US" sz="2500" dirty="0" smtClean="0"/>
              <a:t>Horizontal    </a:t>
            </a:r>
            <a:r>
              <a:rPr lang="fa-IR" sz="2500" dirty="0" smtClean="0">
                <a:cs typeface="B Yagut" panose="00000400000000000000" pitchFamily="2" charset="-78"/>
              </a:rPr>
              <a:t>ﻃﻮل </a:t>
            </a:r>
            <a:r>
              <a:rPr lang="fa-IR" sz="2500" dirty="0">
                <a:cs typeface="B Yagut" panose="00000400000000000000" pitchFamily="2" charset="-78"/>
              </a:rPr>
              <a:t>(ﭘﻬﻨﺎ) و در ﻗﺴﻤﺖ </a:t>
            </a:r>
            <a:r>
              <a:rPr lang="en-US" sz="2500" dirty="0"/>
              <a:t>Vertical</a:t>
            </a:r>
            <a:r>
              <a:rPr lang="fa-IR" sz="2500" dirty="0" smtClean="0">
                <a:cs typeface="B Yagut" panose="00000400000000000000" pitchFamily="2" charset="-78"/>
              </a:rPr>
              <a:t>ﻋﺮض (</a:t>
            </a:r>
            <a:r>
              <a:rPr lang="fa-IR" sz="2500" dirty="0">
                <a:cs typeface="B Yagut" panose="00000400000000000000" pitchFamily="2" charset="-78"/>
              </a:rPr>
              <a:t>ارﺗﻔﺎع) ﺗﺼﻮﻳﺮ </a:t>
            </a:r>
            <a:r>
              <a:rPr lang="fa-IR" sz="2500" dirty="0" smtClean="0">
                <a:cs typeface="B Yagut" panose="00000400000000000000" pitchFamily="2" charset="-78"/>
              </a:rPr>
              <a:t>را</a:t>
            </a:r>
          </a:p>
          <a:p>
            <a:pPr marL="11430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</a:t>
            </a:r>
            <a:r>
              <a:rPr lang="fa-IR" sz="2500" dirty="0">
                <a:cs typeface="B Yagut" panose="00000400000000000000" pitchFamily="2" charset="-78"/>
              </a:rPr>
              <a:t>ﺗﻌﻴﻴﻦ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571500" indent="-457200"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ﺻﻮرﺗﻲ ﻛﻪ </a:t>
            </a:r>
            <a:r>
              <a:rPr lang="fa-IR" sz="2500" dirty="0" smtClean="0">
                <a:cs typeface="B Yagut" panose="00000400000000000000" pitchFamily="2" charset="-78"/>
              </a:rPr>
              <a:t>ﮔﺰﻳﻨﻪ</a:t>
            </a:r>
            <a:r>
              <a:rPr lang="en-US" sz="2800" dirty="0"/>
              <a:t>Maintain aspect ratio </a:t>
            </a:r>
            <a:r>
              <a:rPr lang="fa-IR" sz="28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اﻧﺘﺨﺎب </a:t>
            </a:r>
            <a:r>
              <a:rPr lang="fa-IR" sz="2500" dirty="0">
                <a:cs typeface="B Yagut" panose="00000400000000000000" pitchFamily="2" charset="-78"/>
              </a:rPr>
              <a:t>ﺷﺪه ﺑﺎﺷﺪ،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571500" indent="-457200" algn="r" rtl="1"/>
            <a:r>
              <a:rPr lang="fa-IR" sz="2500" dirty="0" smtClean="0">
                <a:cs typeface="B Yagut" panose="00000400000000000000" pitchFamily="2" charset="-78"/>
              </a:rPr>
              <a:t>ﻧﺴﺒﺖ </a:t>
            </a:r>
            <a:r>
              <a:rPr lang="fa-IR" sz="2500" dirty="0">
                <a:cs typeface="B Yagut" panose="00000400000000000000" pitchFamily="2" charset="-78"/>
              </a:rPr>
              <a:t>ﻃﻮل و </a:t>
            </a:r>
            <a:r>
              <a:rPr lang="fa-IR" sz="2500" dirty="0" smtClean="0">
                <a:cs typeface="B Yagut" panose="00000400000000000000" pitchFamily="2" charset="-78"/>
              </a:rPr>
              <a:t>ﻋﺮض ﺗﺼﻮﻳﺮ ﺣﻔظ </a:t>
            </a:r>
            <a:r>
              <a:rPr lang="fa-IR" sz="2500" dirty="0">
                <a:cs typeface="B Yagut" panose="00000400000000000000" pitchFamily="2" charset="-78"/>
              </a:rPr>
              <a:t>ﻣﻲ ﺷﻮد، ﻳﻌﻨﻲ ﻛﺎﻓﻲ اﺳﺖ ﻃﻮل </a:t>
            </a:r>
            <a:r>
              <a:rPr lang="fa-IR" sz="2500" dirty="0" smtClean="0">
                <a:cs typeface="B Yagut" panose="00000400000000000000" pitchFamily="2" charset="-78"/>
              </a:rPr>
              <a:t>ﻳﺎﻋﺮض ﺗﺼﻮﻳﺮ </a:t>
            </a:r>
            <a:r>
              <a:rPr lang="fa-IR" sz="2500" dirty="0">
                <a:cs typeface="B Yagut" panose="00000400000000000000" pitchFamily="2" charset="-78"/>
              </a:rPr>
              <a:t>را ﺗﻐﻴﻴﺮ دﻫﻴﺪ ﺗﺎ ﻋﺪد دوم ﻣﺘﻨﺎﺳﺐ ﺑﺎ آن، ﺗﻐﻴﻴﺮ ﻛﻨﺪ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571500" indent="-457200" algn="r" rtl="1"/>
            <a:r>
              <a:rPr lang="fa-IR" sz="2500" dirty="0" smtClean="0">
                <a:cs typeface="B Yagut" panose="00000400000000000000" pitchFamily="2" charset="-78"/>
              </a:rPr>
              <a:t>قسمت </a:t>
            </a:r>
            <a:r>
              <a:rPr lang="en-US" sz="2500" dirty="0" smtClean="0">
                <a:cs typeface="B Yagut" panose="00000400000000000000" pitchFamily="2" charset="-78"/>
              </a:rPr>
              <a:t>Skew</a:t>
            </a:r>
            <a:r>
              <a:rPr lang="fa-IR" sz="2500" dirty="0" smtClean="0">
                <a:cs typeface="B Yagut" panose="00000400000000000000" pitchFamily="2" charset="-78"/>
              </a:rPr>
              <a:t> برای کج یا مایل کردن تصویر به کار می رود که می توانید میزان مایل شدن افقی یا عمودی را برحسب درجه مشخص کنید.</a:t>
            </a:r>
          </a:p>
          <a:p>
            <a:pPr marL="114300" indent="0" algn="r" rtl="1">
              <a:buNone/>
            </a:pPr>
            <a:endParaRPr lang="en-US" sz="2500" dirty="0" smtClean="0">
              <a:cs typeface="B Yagut" panose="00000400000000000000" pitchFamily="2" charset="-78"/>
            </a:endParaRPr>
          </a:p>
          <a:p>
            <a:pPr marL="11430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11430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114300" indent="0" algn="r" rtl="1">
              <a:buNone/>
            </a:pPr>
            <a:endParaRPr lang="en-AU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7594" y="548680"/>
            <a:ext cx="78488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 algn="r" rtl="1">
              <a:buFont typeface="Wingdings" pitchFamily="2" charset="2"/>
              <a:buChar char="§"/>
            </a:pPr>
            <a:r>
              <a:rPr lang="fa-IR" sz="2500" b="1" dirty="0" smtClean="0">
                <a:cs typeface="B Yagut" panose="00000400000000000000" pitchFamily="2" charset="-78"/>
              </a:rPr>
              <a:t>ﺗﻐﻴﻴﺮ </a:t>
            </a:r>
            <a:r>
              <a:rPr lang="fa-IR" sz="2500" b="1" dirty="0">
                <a:cs typeface="B Yagut" panose="00000400000000000000" pitchFamily="2" charset="-78"/>
              </a:rPr>
              <a:t>اﻧﺪازه ﺗﺼﻮﻳﺮ </a:t>
            </a:r>
            <a:r>
              <a:rPr lang="fa-IR" sz="2500" b="1" dirty="0" smtClean="0">
                <a:cs typeface="B Yagut" panose="00000400000000000000" pitchFamily="2" charset="-78"/>
              </a:rPr>
              <a:t>(</a:t>
            </a:r>
            <a:r>
              <a:rPr lang="en-US" sz="2500" b="1" dirty="0" smtClean="0">
                <a:cs typeface="B Yagut" pitchFamily="2" charset="-78"/>
              </a:rPr>
              <a:t>Resize</a:t>
            </a:r>
            <a:r>
              <a:rPr lang="fa-IR" sz="2500" b="1" dirty="0" smtClean="0">
                <a:cs typeface="B Yagut" panose="00000400000000000000" pitchFamily="2" charset="-78"/>
              </a:rPr>
              <a:t>)</a:t>
            </a:r>
            <a:endParaRPr lang="fa-IR" sz="2500" b="1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"/>
    </mc:Choice>
    <mc:Fallback xmlns="">
      <p:transition spd="slow" advTm="1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867869"/>
            <a:ext cx="78972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ﺗﻐﻴﻴﺮ اﻧﺪازه ﻳﺎ ﻣﺎﻳﻞ ﻧﻤﻮدن ﺑﺨﺸﻲ از ﺗﺼﻮﻳﺮ، اﺑﺘﺪا آن را اﻧﺘﺨﺎب ﻛﻨﻴﺪ.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0344" y="6216587"/>
            <a:ext cx="244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 smtClean="0">
                <a:cs typeface="B Yagut" panose="00000400000000000000" pitchFamily="2" charset="-78"/>
              </a:rPr>
              <a:t>ﺷﻜﻞ ‏٤ -7  ﺗﻐﻴﻴﺮ اﻧﺪازه ﺗﺼﻮﻳﺮ</a:t>
            </a:r>
            <a:endParaRPr lang="en-AU" sz="1600" b="1" dirty="0">
              <a:cs typeface="B Yagut" panose="00000400000000000000" pitchFamily="2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740352" y="404664"/>
            <a:ext cx="792088" cy="36004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indent="0" algn="r" rtl="1">
              <a:buNone/>
            </a:pPr>
            <a:r>
              <a:rPr lang="fa-IR" sz="1600" b="1" dirty="0">
                <a:cs typeface="B Yagut" panose="00000400000000000000" pitchFamily="2" charset="-78"/>
              </a:rPr>
              <a:t>نکته 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59632" y="1729643"/>
            <a:ext cx="5832648" cy="4431428"/>
            <a:chOff x="1539263" y="1766474"/>
            <a:chExt cx="5623468" cy="4431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020" t="3320" r="5570"/>
            <a:stretch/>
          </p:blipFill>
          <p:spPr>
            <a:xfrm>
              <a:off x="3443277" y="1766474"/>
              <a:ext cx="3719454" cy="4431428"/>
            </a:xfrm>
            <a:prstGeom prst="rect">
              <a:avLst/>
            </a:prstGeom>
          </p:spPr>
        </p:pic>
        <p:sp>
          <p:nvSpPr>
            <p:cNvPr id="11" name="Rounded Rectangular Callout 10"/>
            <p:cNvSpPr/>
            <p:nvPr/>
          </p:nvSpPr>
          <p:spPr>
            <a:xfrm>
              <a:off x="1539263" y="3980190"/>
              <a:ext cx="1671740" cy="706558"/>
            </a:xfrm>
            <a:prstGeom prst="wedgeRoundRectCallout">
              <a:avLst>
                <a:gd name="adj1" fmla="val 76182"/>
                <a:gd name="adj2" fmla="val -20376"/>
                <a:gd name="adj3" fmla="val 1666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Yagut" panose="00000400000000000000" pitchFamily="2" charset="-78"/>
                </a:rPr>
                <a:t>مایل کردن تصویر برحسب درجه </a:t>
              </a:r>
              <a:endParaRPr lang="fa-IR" dirty="0">
                <a:cs typeface="B Yagut" panose="00000400000000000000" pitchFamily="2" charset="-78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1539263" y="3127695"/>
              <a:ext cx="1671740" cy="706558"/>
            </a:xfrm>
            <a:prstGeom prst="wedgeRoundRectCallout">
              <a:avLst>
                <a:gd name="adj1" fmla="val 80263"/>
                <a:gd name="adj2" fmla="val 24051"/>
                <a:gd name="adj3" fmla="val 1666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Yagut" panose="00000400000000000000" pitchFamily="2" charset="-78"/>
                </a:rPr>
                <a:t>حفظ تناسب طول و عرض</a:t>
              </a:r>
              <a:endParaRPr lang="fa-IR" dirty="0">
                <a:cs typeface="B Yagut" panose="00000400000000000000" pitchFamily="2" charset="-78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1539263" y="2075390"/>
              <a:ext cx="1671740" cy="706558"/>
            </a:xfrm>
            <a:prstGeom prst="wedgeRoundRectCallout">
              <a:avLst>
                <a:gd name="adj1" fmla="val 76182"/>
                <a:gd name="adj2" fmla="val -20376"/>
                <a:gd name="adj3" fmla="val 1666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fa-IR" dirty="0" smtClean="0">
                  <a:cs typeface="B Yagut" panose="00000400000000000000" pitchFamily="2" charset="-78"/>
                </a:rPr>
                <a:t>تغییر اندازه برحسب </a:t>
              </a:r>
              <a:endParaRPr lang="fa-IR" dirty="0">
                <a:cs typeface="B Yagut" panose="00000400000000000000" pitchFamily="2" charset="-78"/>
              </a:endParaRP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8"/>
    </mc:Choice>
    <mc:Fallback xmlns="">
      <p:transition spd="slow" advTm="4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50" y="1338594"/>
            <a:ext cx="7957392" cy="4322654"/>
          </a:xfrm>
        </p:spPr>
        <p:txBody>
          <a:bodyPr>
            <a:normAutofit/>
          </a:bodyPr>
          <a:lstStyle/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ﺑﺮاي </a:t>
            </a:r>
            <a:r>
              <a:rPr lang="fa-IR" sz="2500" b="1" dirty="0">
                <a:cs typeface="B Yagut" panose="00000400000000000000" pitchFamily="2" charset="-78"/>
              </a:rPr>
              <a:t>ذﺧﻴﺮه ﺗﺼﻮﻳﺮ در راﻳﺎﻧﻪ، ﻳﻜﻲ از روش ﻫﺎي زﻳﺮ را اﻧﺠﺎم دﻫﻴﺪ</a:t>
            </a:r>
            <a:r>
              <a:rPr lang="fa-IR" sz="2500" b="1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</a:t>
            </a:r>
            <a:r>
              <a:rPr lang="fa-IR" sz="2500" dirty="0">
                <a:cs typeface="B Yagut" panose="00000400000000000000" pitchFamily="2" charset="-78"/>
              </a:rPr>
              <a:t>١- روي دﻛﻤﻪ </a:t>
            </a:r>
            <a:r>
              <a:rPr lang="en-US" sz="2500" dirty="0"/>
              <a:t>Paint</a:t>
            </a:r>
            <a:r>
              <a:rPr lang="fa-IR" sz="2500" dirty="0" smtClean="0">
                <a:cs typeface="B Yagut" panose="00000400000000000000" pitchFamily="2" charset="-78"/>
              </a:rPr>
              <a:t>ﻛﻠﻴﻚ </a:t>
            </a:r>
            <a:r>
              <a:rPr lang="fa-IR" sz="2500" dirty="0">
                <a:cs typeface="B Yagut" panose="00000400000000000000" pitchFamily="2" charset="-78"/>
              </a:rPr>
              <a:t>ﻛﺮده و ﮔﺰﻳﻨﻪ </a:t>
            </a:r>
            <a:r>
              <a:rPr lang="en-US" sz="2500" dirty="0"/>
              <a:t>Save</a:t>
            </a:r>
            <a:r>
              <a:rPr lang="fa-IR" sz="2500" dirty="0" smtClean="0">
                <a:cs typeface="B Yagut" panose="00000400000000000000" pitchFamily="2" charset="-78"/>
              </a:rPr>
              <a:t>را </a:t>
            </a:r>
            <a:r>
              <a:rPr lang="fa-IR" sz="2500" dirty="0">
                <a:cs typeface="B Yagut" panose="00000400000000000000" pitchFamily="2" charset="-78"/>
              </a:rPr>
              <a:t>اﻧﺘﺨﺎب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2- </a:t>
            </a:r>
            <a:r>
              <a:rPr lang="fa-IR" sz="2500" dirty="0">
                <a:cs typeface="B Yagut" panose="00000400000000000000" pitchFamily="2" charset="-78"/>
              </a:rPr>
              <a:t>ﻛﻠﻴﺪ ﻣﻴﺎن </a:t>
            </a:r>
            <a:r>
              <a:rPr lang="fa-IR" sz="2500" dirty="0" smtClean="0">
                <a:cs typeface="B Yagut" panose="00000400000000000000" pitchFamily="2" charset="-78"/>
              </a:rPr>
              <a:t>ﺑﺮ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/>
              <a:t>Ctrl + S</a:t>
            </a: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را </a:t>
            </a:r>
            <a:r>
              <a:rPr lang="fa-IR" sz="2500" dirty="0">
                <a:cs typeface="B Yagut" panose="00000400000000000000" pitchFamily="2" charset="-78"/>
              </a:rPr>
              <a:t>ﻓﺸﺎر دﻫﻴﺪ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اﮔﺮ </a:t>
            </a:r>
            <a:r>
              <a:rPr lang="fa-IR" sz="2500" dirty="0">
                <a:cs typeface="B Yagut" panose="00000400000000000000" pitchFamily="2" charset="-78"/>
              </a:rPr>
              <a:t>ﻓﺎﻳﻞ ﺷﻤﺎ ﺗﺎﻛﻨﻮن ذﺧﻴﺮه ﻧﺸﺪه ﺑﺎﺷﺪ، </a:t>
            </a:r>
            <a:r>
              <a:rPr lang="fa-IR" sz="2500" dirty="0" smtClean="0">
                <a:cs typeface="B Yagut" panose="00000400000000000000" pitchFamily="2" charset="-78"/>
              </a:rPr>
              <a:t>ﻛﺎدر</a:t>
            </a:r>
            <a:r>
              <a:rPr lang="en-AU" sz="2500" dirty="0">
                <a:cs typeface="B Yagut" panose="00000400000000000000" pitchFamily="2" charset="-78"/>
              </a:rPr>
              <a:t> Save as </a:t>
            </a:r>
            <a:r>
              <a:rPr lang="fa-IR" sz="2500" dirty="0" smtClean="0">
                <a:cs typeface="B Yagut" panose="00000400000000000000" pitchFamily="2" charset="-78"/>
              </a:rPr>
              <a:t>ﻧﻤﺎﻳﺶ </a:t>
            </a:r>
            <a:r>
              <a:rPr lang="fa-IR" sz="2500" dirty="0">
                <a:cs typeface="B Yagut" panose="00000400000000000000" pitchFamily="2" charset="-78"/>
              </a:rPr>
              <a:t>داده ﻣﻲ ﺷﻮد (</a:t>
            </a:r>
            <a:r>
              <a:rPr lang="fa-IR" sz="2500" dirty="0" smtClean="0">
                <a:cs typeface="B Yagut" panose="00000400000000000000" pitchFamily="2" charset="-78"/>
              </a:rPr>
              <a:t>ﺷﻜﻞ4-8).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ﺑﺎ اﺳﺘﻔﺎده از ﭘﺎﻧﻞ </a:t>
            </a:r>
            <a:r>
              <a:rPr lang="fa-IR" sz="2500" dirty="0" smtClean="0">
                <a:cs typeface="B Yagut" panose="00000400000000000000" pitchFamily="2" charset="-78"/>
              </a:rPr>
              <a:t>ﭘﻴﻤﺎﻳﺶﺳﻤﺖ </a:t>
            </a:r>
            <a:r>
              <a:rPr lang="fa-IR" sz="2500" dirty="0">
                <a:cs typeface="B Yagut" panose="00000400000000000000" pitchFamily="2" charset="-78"/>
              </a:rPr>
              <a:t>ﭼﭗ ﭘﻨﺠﺮه ﻳﺎ ﻛﺎدر ﻣﺴﻴﺮ ﺑﺎﻻي ﭘﻨﺠﺮه، ﻣﺴﻴﺮ ذﺧﻴﺮه ﻓﺎﻳﻞ را ﻣﺸﺨﺺ ﻛﻨﻴﺪ. 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در ﻗﺴﻤﺖ 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err="1" smtClean="0">
                <a:cs typeface="B Yagut" panose="00000400000000000000" pitchFamily="2" charset="-78"/>
              </a:rPr>
              <a:t>Fil</a:t>
            </a:r>
            <a:r>
              <a:rPr lang="en-AU" sz="2500" dirty="0" smtClean="0">
                <a:cs typeface="B Yagut" panose="00000400000000000000" pitchFamily="2" charset="-78"/>
              </a:rPr>
              <a:t>e name</a:t>
            </a:r>
            <a:r>
              <a:rPr lang="fa-IR" sz="2500" dirty="0" smtClean="0">
                <a:cs typeface="B Yagut" panose="00000400000000000000" pitchFamily="2" charset="-78"/>
              </a:rPr>
              <a:t> ﻧﺎم </a:t>
            </a:r>
            <a:r>
              <a:rPr lang="fa-IR" sz="2500" dirty="0">
                <a:cs typeface="B Yagut" panose="00000400000000000000" pitchFamily="2" charset="-78"/>
              </a:rPr>
              <a:t>ﻓﺎﻳﻞ و در ﻗﺴﻤﺖ </a:t>
            </a:r>
            <a:r>
              <a:rPr lang="en-US" sz="2500" dirty="0"/>
              <a:t>Save as Type</a:t>
            </a:r>
            <a:r>
              <a:rPr lang="en-AU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ﭘﺴﻮﻧﺪ ﻓﺎﻳﻞ را ﻣﺸﺨﺺ </a:t>
            </a:r>
            <a:r>
              <a:rPr lang="fa-IR" sz="2500" dirty="0" smtClean="0">
                <a:cs typeface="B Yagut" panose="00000400000000000000" pitchFamily="2" charset="-78"/>
              </a:rPr>
              <a:t>ﻛﻨﻴﺪ.</a:t>
            </a: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AU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8714" y="692263"/>
            <a:ext cx="3498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Wingdings" pitchFamily="2" charset="2"/>
              <a:buChar char="§"/>
            </a:pPr>
            <a:r>
              <a:rPr lang="fa-IR" sz="3600" dirty="0">
                <a:cs typeface="B Yagut" panose="00000400000000000000" pitchFamily="2" charset="-78"/>
              </a:rPr>
              <a:t> </a:t>
            </a:r>
            <a:r>
              <a:rPr lang="fa-IR" sz="2500" b="1" dirty="0" smtClean="0">
                <a:cs typeface="B Yagut" panose="00000400000000000000" pitchFamily="2" charset="-78"/>
              </a:rPr>
              <a:t>ذﺧﻴﺮه </a:t>
            </a:r>
            <a:r>
              <a:rPr lang="fa-IR" sz="2500" b="1" dirty="0">
                <a:cs typeface="B Yagut" panose="00000400000000000000" pitchFamily="2" charset="-78"/>
              </a:rPr>
              <a:t>ﺗﺼﻮﻳﺮ ( </a:t>
            </a:r>
            <a:r>
              <a:rPr lang="en-US" sz="2500" b="1" dirty="0" smtClean="0">
                <a:cs typeface="B Yagut" panose="00000400000000000000" pitchFamily="2" charset="-78"/>
              </a:rPr>
              <a:t>Save</a:t>
            </a:r>
            <a:r>
              <a:rPr lang="fa-IR" sz="2500" b="1" dirty="0" smtClean="0">
                <a:cs typeface="B Yagut" panose="00000400000000000000" pitchFamily="2" charset="-78"/>
              </a:rPr>
              <a:t> </a:t>
            </a:r>
            <a:r>
              <a:rPr lang="fa-IR" sz="2500" b="1" dirty="0">
                <a:cs typeface="B Yagut" panose="00000400000000000000" pitchFamily="2" charset="-78"/>
              </a:rPr>
              <a:t>)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"/>
    </mc:Choice>
    <mc:Fallback xmlns="">
      <p:transition spd="slow" advTm="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31121" y="5375631"/>
            <a:ext cx="2045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sz="1600" b="1" dirty="0" smtClean="0">
                <a:cs typeface="B Yagut" panose="00000400000000000000" pitchFamily="2" charset="-78"/>
              </a:rPr>
              <a:t>ﺷﻜﻞ‏٤ 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٨ - ذﺧﻴﺮه ﺗﺼﻮﻳﺮ</a:t>
            </a:r>
            <a:endParaRPr lang="en-AU" sz="1600" b="1" dirty="0">
              <a:cs typeface="B Yagut" panose="00000400000000000000" pitchFamily="2" charset="-7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83568" y="692696"/>
            <a:ext cx="6943537" cy="4600575"/>
            <a:chOff x="1979712" y="1505108"/>
            <a:chExt cx="6943537" cy="46005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9649" y="1505108"/>
              <a:ext cx="5943600" cy="46005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040052" y="1732166"/>
              <a:ext cx="1620180" cy="36933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fa-IR" dirty="0" smtClean="0">
                  <a:cs typeface="B Yagut" panose="00000400000000000000" pitchFamily="2" charset="-78"/>
                </a:rPr>
                <a:t>مسیرذخیره فایل </a:t>
              </a:r>
              <a:endParaRPr lang="en-US" dirty="0">
                <a:cs typeface="B Yagut" panose="00000400000000000000" pitchFamily="2" charset="-78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761237" y="1932675"/>
              <a:ext cx="2880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247964" y="4005064"/>
              <a:ext cx="212423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ular Callout 19"/>
            <p:cNvSpPr/>
            <p:nvPr/>
          </p:nvSpPr>
          <p:spPr>
            <a:xfrm>
              <a:off x="6660232" y="4581128"/>
              <a:ext cx="1152128" cy="432048"/>
            </a:xfrm>
            <a:prstGeom prst="wedgeRoundRectCallout">
              <a:avLst>
                <a:gd name="adj1" fmla="val -20833"/>
                <a:gd name="adj2" fmla="val 73639"/>
                <a:gd name="adj3" fmla="val 1666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>
                  <a:cs typeface="B Yagut" panose="00000400000000000000" pitchFamily="2" charset="-78"/>
                </a:rPr>
                <a:t>نام فایل </a:t>
              </a:r>
              <a:endParaRPr lang="en-US" dirty="0">
                <a:cs typeface="B Yagut" panose="00000400000000000000" pitchFamily="2" charset="-78"/>
              </a:endParaRPr>
            </a:p>
          </p:txBody>
        </p:sp>
        <p:sp>
          <p:nvSpPr>
            <p:cNvPr id="21" name="Rounded Rectangular Callout 20"/>
            <p:cNvSpPr/>
            <p:nvPr/>
          </p:nvSpPr>
          <p:spPr>
            <a:xfrm>
              <a:off x="1979712" y="5013176"/>
              <a:ext cx="1258670" cy="576063"/>
            </a:xfrm>
            <a:prstGeom prst="wedgeRoundRectCallout">
              <a:avLst>
                <a:gd name="adj1" fmla="val 77749"/>
                <a:gd name="adj2" fmla="val 16872"/>
                <a:gd name="adj3" fmla="val 1666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>
                  <a:cs typeface="B Yagut" panose="00000400000000000000" pitchFamily="2" charset="-78"/>
                </a:rPr>
                <a:t>پسوند یا نوع فایل</a:t>
              </a:r>
              <a:r>
                <a:rPr lang="fa-IR" dirty="0" smtClean="0"/>
                <a:t> </a:t>
              </a:r>
              <a:endParaRPr lang="en-US" dirty="0"/>
            </a:p>
          </p:txBody>
        </p:sp>
        <p:sp>
          <p:nvSpPr>
            <p:cNvPr id="22" name="Rounded Rectangular Callout 21"/>
            <p:cNvSpPr/>
            <p:nvPr/>
          </p:nvSpPr>
          <p:spPr>
            <a:xfrm>
              <a:off x="6354361" y="3725210"/>
              <a:ext cx="1457999" cy="559708"/>
            </a:xfrm>
            <a:prstGeom prst="wedgeRoundRectCallou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>
                  <a:cs typeface="B Yagut" panose="00000400000000000000" pitchFamily="2" charset="-78"/>
                </a:rPr>
                <a:t>انتخاب مسیر ذخیره فایل </a:t>
              </a:r>
              <a:endParaRPr lang="en-US" dirty="0">
                <a:cs typeface="B Yagut" panose="00000400000000000000" pitchFamily="2" charset="-78"/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2"/>
    </mc:Choice>
    <mc:Fallback xmlns="">
      <p:transition spd="slow" advTm="5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764704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ﺗﺼﺎوﻳﺮ </a:t>
            </a:r>
            <a:r>
              <a:rPr lang="fa-IR" sz="2500" dirty="0">
                <a:cs typeface="B Yagut" panose="00000400000000000000" pitchFamily="2" charset="-78"/>
              </a:rPr>
              <a:t>اﻳﺠﺎد ﺷﺪه در ﺑﺮﻧﺎﻣﻪ </a:t>
            </a:r>
            <a:r>
              <a:rPr lang="en-AU" sz="2500" dirty="0" smtClean="0">
                <a:cs typeface="B Yagut" panose="00000400000000000000" pitchFamily="2" charset="-78"/>
              </a:rPr>
              <a:t>P</a:t>
            </a:r>
            <a:r>
              <a:rPr lang="en-US" sz="2500" dirty="0" err="1" smtClean="0">
                <a:cs typeface="B Yagut" panose="00000400000000000000" pitchFamily="2" charset="-78"/>
              </a:rPr>
              <a:t>aint</a:t>
            </a:r>
            <a:r>
              <a:rPr lang="en-AU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cs typeface="B Yagut" panose="00000400000000000000" pitchFamily="2" charset="-78"/>
              </a:rPr>
              <a:t>ﺑﻪ </a:t>
            </a:r>
            <a:r>
              <a:rPr lang="fa-IR" sz="2500" dirty="0">
                <a:cs typeface="B Yagut" panose="00000400000000000000" pitchFamily="2" charset="-78"/>
              </a:rPr>
              <a:t>ﻃﻮر ﭘﻴﺶ </a:t>
            </a:r>
            <a:r>
              <a:rPr lang="fa-IR" sz="2500" dirty="0" smtClean="0">
                <a:cs typeface="B Yagut" panose="00000400000000000000" pitchFamily="2" charset="-78"/>
              </a:rPr>
              <a:t>ﻓﺮض ﺑﺎ </a:t>
            </a:r>
            <a:r>
              <a:rPr lang="fa-IR" sz="2500" dirty="0">
                <a:cs typeface="B Yagut" panose="00000400000000000000" pitchFamily="2" charset="-78"/>
              </a:rPr>
              <a:t>ﭘﺴﻮﻧﺪ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</a:t>
            </a:r>
            <a:r>
              <a:rPr lang="fa-IR" sz="2500" dirty="0" smtClean="0"/>
              <a:t>( </a:t>
            </a:r>
            <a:r>
              <a:rPr lang="en-US" sz="2500" dirty="0" err="1" smtClean="0"/>
              <a:t>Png</a:t>
            </a:r>
            <a:r>
              <a:rPr lang="fa-IR" sz="2500" dirty="0" smtClean="0"/>
              <a:t>) </a:t>
            </a:r>
            <a:r>
              <a:rPr lang="fa-IR" sz="2500" dirty="0" smtClean="0">
                <a:cs typeface="B Yagut" panose="00000400000000000000" pitchFamily="2" charset="-78"/>
              </a:rPr>
              <a:t>ذﺧﻴﺮه </a:t>
            </a:r>
            <a:r>
              <a:rPr lang="fa-IR" sz="2500" dirty="0">
                <a:cs typeface="B Yagut" panose="00000400000000000000" pitchFamily="2" charset="-78"/>
              </a:rPr>
              <a:t>ﻣﻲ ﺷﻮﻧﺪ.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132855"/>
            <a:ext cx="4608512" cy="4126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131840" y="6381328"/>
            <a:ext cx="201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sz="1600" b="1" dirty="0" smtClean="0">
                <a:cs typeface="B Yagut" panose="00000400000000000000" pitchFamily="2" charset="-78"/>
              </a:rPr>
              <a:t>ﺷﻜﻞ‏٤-9- گزینه </a:t>
            </a:r>
            <a:r>
              <a:rPr lang="en-US" sz="1600" b="1" dirty="0" smtClean="0">
                <a:cs typeface="B Yagut" panose="00000400000000000000" pitchFamily="2" charset="-78"/>
              </a:rPr>
              <a:t>Save as</a:t>
            </a:r>
            <a:endParaRPr lang="en-AU" sz="1600" b="1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"/>
    </mc:Choice>
    <mc:Fallback xmlns="">
      <p:transition spd="slow" advTm="1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مشخصات سند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1859906"/>
            <a:ext cx="3394720" cy="2937246"/>
          </a:xfrm>
        </p:spPr>
        <p:txBody>
          <a:bodyPr>
            <a:normAutofit/>
          </a:bodyPr>
          <a:lstStyle/>
          <a:p>
            <a:pPr algn="r" rtl="1"/>
            <a:r>
              <a:rPr lang="fa-IR" sz="1500" b="1" dirty="0" smtClean="0">
                <a:cs typeface="B Yagut" panose="00000400000000000000" pitchFamily="2" charset="-78"/>
              </a:rPr>
              <a:t> مشخصات بسته آموزشی :                     </a:t>
            </a:r>
          </a:p>
          <a:p>
            <a:pPr algn="r" rtl="1"/>
            <a:r>
              <a:rPr lang="fa-IR" sz="1500" b="1" dirty="0" smtClean="0">
                <a:cs typeface="B Yagut" panose="00000400000000000000" pitchFamily="2" charset="-78"/>
              </a:rPr>
              <a:t>حیطه درس: کار با کامپیوتر-آموزش کامل </a:t>
            </a:r>
            <a:r>
              <a:rPr lang="en-US" sz="1500" b="1" dirty="0" err="1" smtClean="0">
                <a:cs typeface="B Yagut" panose="00000400000000000000" pitchFamily="2" charset="-78"/>
              </a:rPr>
              <a:t>Windoes</a:t>
            </a:r>
            <a:endParaRPr lang="fa-IR" sz="1500" b="1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1500" b="1" dirty="0" smtClean="0">
                <a:cs typeface="B Yagut" panose="00000400000000000000" pitchFamily="2" charset="-78"/>
              </a:rPr>
              <a:t>تاریخ آخرین بازنگری :  1399/2/17  </a:t>
            </a:r>
          </a:p>
          <a:p>
            <a:pPr algn="r" rtl="1"/>
            <a:r>
              <a:rPr lang="fa-IR" sz="1500" b="1" dirty="0" smtClean="0">
                <a:cs typeface="B Yagut" panose="00000400000000000000" pitchFamily="2" charset="-78"/>
              </a:rPr>
              <a:t>نوبت تهیه : 1</a:t>
            </a:r>
          </a:p>
          <a:p>
            <a:pPr algn="r" rtl="1"/>
            <a:r>
              <a:rPr lang="fa-IR" sz="1500" b="1" dirty="0" smtClean="0">
                <a:cs typeface="B Yagut" panose="00000400000000000000" pitchFamily="2" charset="-78"/>
              </a:rPr>
              <a:t>نام فایل:  </a:t>
            </a:r>
            <a:endParaRPr lang="en-US" sz="1500" b="1" dirty="0" smtClean="0">
              <a:cs typeface="B Yagut" panose="00000400000000000000" pitchFamily="2" charset="-78"/>
            </a:endParaRPr>
          </a:p>
          <a:p>
            <a:pPr marL="0" lvl="0" indent="0">
              <a:buNone/>
            </a:pPr>
            <a:r>
              <a:rPr lang="en-US" sz="1500" b="1" dirty="0" smtClean="0">
                <a:cs typeface="B Yagut" panose="00000400000000000000" pitchFamily="2" charset="-78"/>
              </a:rPr>
              <a:t>CO-</a:t>
            </a:r>
            <a:r>
              <a:rPr lang="en-US" sz="1500" b="1" dirty="0" err="1" smtClean="0">
                <a:cs typeface="B Yagut" panose="00000400000000000000" pitchFamily="2" charset="-78"/>
              </a:rPr>
              <a:t>fasle</a:t>
            </a:r>
            <a:r>
              <a:rPr lang="fa-IR" sz="1500" b="1" dirty="0" smtClean="0">
                <a:cs typeface="B Yagut" panose="00000400000000000000" pitchFamily="2" charset="-78"/>
              </a:rPr>
              <a:t>4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fa-IR" sz="1500" b="1" dirty="0" smtClean="0">
                <a:cs typeface="B Yagut" panose="00000400000000000000" pitchFamily="2" charset="-78"/>
              </a:rPr>
              <a:t>-</a:t>
            </a:r>
            <a:r>
              <a:rPr lang="en-US" sz="1500" b="1" dirty="0" err="1" smtClean="0">
                <a:cs typeface="B Yagut" panose="00000400000000000000" pitchFamily="2" charset="-78"/>
              </a:rPr>
              <a:t>Tavanaei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fa-IR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kar</a:t>
            </a:r>
            <a:r>
              <a:rPr lang="en-US" sz="1500" b="1" dirty="0" smtClean="0">
                <a:cs typeface="B Yagut" panose="00000400000000000000" pitchFamily="2" charset="-78"/>
              </a:rPr>
              <a:t>  </a:t>
            </a:r>
            <a:r>
              <a:rPr lang="en-US" sz="1500" b="1" dirty="0" err="1" smtClean="0">
                <a:cs typeface="B Yagut" panose="00000400000000000000" pitchFamily="2" charset="-78"/>
              </a:rPr>
              <a:t>ba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fa-IR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barname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haye</a:t>
            </a:r>
            <a:r>
              <a:rPr lang="en-US" sz="1500" b="1" dirty="0" smtClean="0">
                <a:cs typeface="B Yagut" panose="00000400000000000000" pitchFamily="2" charset="-78"/>
              </a:rPr>
              <a:t> </a:t>
            </a:r>
            <a:r>
              <a:rPr lang="en-US" sz="1500" b="1" dirty="0" err="1" smtClean="0">
                <a:cs typeface="B Yagut" panose="00000400000000000000" pitchFamily="2" charset="-78"/>
              </a:rPr>
              <a:t>janebi</a:t>
            </a:r>
            <a:r>
              <a:rPr lang="en-US" sz="1500" b="1" dirty="0" smtClean="0">
                <a:cs typeface="B Yagut" panose="00000400000000000000" pitchFamily="2" charset="-78"/>
              </a:rPr>
              <a:t> windows </a:t>
            </a:r>
            <a:r>
              <a:rPr lang="fa-IR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VA  </a:t>
            </a:r>
            <a:r>
              <a:rPr lang="en-US" sz="1600" b="1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Tavanaei</a:t>
            </a:r>
            <a:r>
              <a:rPr lang="en-US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modiriyat</a:t>
            </a:r>
            <a:r>
              <a:rPr lang="en-US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cs typeface="B Yagut" panose="00000400000000000000" pitchFamily="2" charset="-78"/>
              </a:rPr>
              <a:t>ejraye</a:t>
            </a:r>
            <a:r>
              <a:rPr lang="en-US" sz="1600" b="1" dirty="0">
                <a:solidFill>
                  <a:prstClr val="black"/>
                </a:solidFill>
                <a:cs typeface="B Yagut" panose="00000400000000000000" pitchFamily="2" charset="-78"/>
              </a:rPr>
              <a:t> barnameha-edi1</a:t>
            </a:r>
          </a:p>
          <a:p>
            <a:pPr marL="0" indent="0">
              <a:buNone/>
            </a:pPr>
            <a:r>
              <a:rPr lang="fa-IR" sz="1500" b="1" dirty="0" smtClean="0">
                <a:cs typeface="B Yagut" panose="00000400000000000000" pitchFamily="2" charset="-78"/>
              </a:rPr>
              <a:t>  </a:t>
            </a:r>
            <a:endParaRPr lang="en-US" sz="1500" b="1" dirty="0">
              <a:cs typeface="B Yagut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46836" y="1969994"/>
            <a:ext cx="2752418" cy="82908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600" dirty="0" smtClean="0">
                <a:cs typeface="B Yagut" panose="00000400000000000000" pitchFamily="2" charset="-78"/>
              </a:rPr>
              <a:t>مشخصات مدرس </a:t>
            </a:r>
          </a:p>
          <a:p>
            <a:r>
              <a:rPr lang="fa-IR" sz="1600" dirty="0" smtClean="0">
                <a:cs typeface="B Yagut" panose="00000400000000000000" pitchFamily="2" charset="-78"/>
              </a:rPr>
              <a:t>تصویر پرسنلی </a:t>
            </a:r>
            <a:endParaRPr lang="fa-IR" sz="1600" dirty="0">
              <a:cs typeface="B Yagut" panose="00000400000000000000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1" y="3541353"/>
            <a:ext cx="4470603" cy="252023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1600" dirty="0" smtClean="0">
                <a:cs typeface="B Yagut" panose="00000400000000000000" pitchFamily="2" charset="-78"/>
              </a:rPr>
              <a:t>نام ونام خانوادگی مدرس: افسانه میرزاخانی </a:t>
            </a:r>
          </a:p>
          <a:p>
            <a:r>
              <a:rPr lang="fa-IR" sz="1600" dirty="0" smtClean="0">
                <a:cs typeface="B Yagut" panose="00000400000000000000" pitchFamily="2" charset="-78"/>
              </a:rPr>
              <a:t>مدرک تحصیلی :کارشناسی ارشد مهندسی محیط زیست</a:t>
            </a:r>
          </a:p>
          <a:p>
            <a:pPr marL="0" indent="0">
              <a:buNone/>
            </a:pPr>
            <a:r>
              <a:rPr lang="fa-IR" sz="1600" dirty="0" smtClean="0">
                <a:cs typeface="B Yagut" panose="00000400000000000000" pitchFamily="2" charset="-78"/>
              </a:rPr>
              <a:t>    ( آب و فاضلاب ) – </a:t>
            </a:r>
            <a:r>
              <a:rPr lang="en-US" sz="1600" dirty="0" smtClean="0">
                <a:cs typeface="B Yagut" panose="00000400000000000000" pitchFamily="2" charset="-78"/>
              </a:rPr>
              <a:t>MPH</a:t>
            </a:r>
            <a:r>
              <a:rPr lang="fa-IR" sz="1600" dirty="0" smtClean="0">
                <a:cs typeface="B Yagut" panose="00000400000000000000" pitchFamily="2" charset="-78"/>
              </a:rPr>
              <a:t>   </a:t>
            </a:r>
          </a:p>
          <a:p>
            <a:r>
              <a:rPr lang="fa-IR" sz="1600" dirty="0" smtClean="0">
                <a:cs typeface="B Yagut" panose="00000400000000000000" pitchFamily="2" charset="-78"/>
              </a:rPr>
              <a:t>موقعیت اشتغال سازمانی مدرس: مربی مرکز آموزش بهورزی</a:t>
            </a:r>
          </a:p>
          <a:p>
            <a:pPr marL="0" indent="0">
              <a:buNone/>
            </a:pPr>
            <a:r>
              <a:rPr lang="fa-IR" sz="1600" dirty="0" smtClean="0">
                <a:cs typeface="B Yagut" panose="00000400000000000000" pitchFamily="2" charset="-78"/>
              </a:rPr>
              <a:t>   شهرستان ساری ، دانشگاه علوم پزشکی مازندران </a:t>
            </a:r>
          </a:p>
          <a:p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1973168"/>
            <a:ext cx="1118442" cy="11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"/>
    </mc:Choice>
    <mc:Fallback xmlns="">
      <p:transition spd="slow" advTm="53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127809" cy="4752528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ﺷﻤﺎ ﻣﻲ ﺗﻮاﻧﻴﺪ ﻧﻘﺎﺷﻲ ﺗﺮﺳﻴﻢ ﺷﺪه را ﺑﻪ ﻋﻨﻮان ﭘﺲ زﻣﻴﻨﻪ ﻣﻴﺰﻛﺎر وﻳﻨﺪوز ﻗﺮار دﻫﻴﺪ. ﺑﺮاي اﻳﻦ ﻛﺎر اﺑﺘﺪا ﻓﺎﻳﻞ را ذﺧﻴﺮه ﻛﺮده، ﺳﭙﺲ روي دﻛﻤﻪ </a:t>
            </a:r>
            <a:r>
              <a:rPr lang="en-US" sz="2500" dirty="0" smtClean="0"/>
              <a:t>Paint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 و ﮔﺰﻳﻨﻪ</a:t>
            </a:r>
            <a:r>
              <a:rPr lang="en-US" sz="2500" dirty="0"/>
              <a:t>Set as desktop background</a:t>
            </a:r>
            <a:r>
              <a:rPr lang="fa-IR" sz="2500" dirty="0" smtClean="0">
                <a:cs typeface="B Yagut" panose="00000400000000000000" pitchFamily="2" charset="-78"/>
              </a:rPr>
              <a:t> را اﻧﺘﺨﺎب ﻧﻤﺎﻳﻴﺪ.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   ﺑﺎزﻛﺮدن ﻓﺎﻳﻞ ﻫﺎي ذﺧﻴﺮه ﺷﺪه (</a:t>
            </a:r>
            <a:r>
              <a:rPr lang="en-US" sz="2500" b="1" dirty="0" smtClean="0"/>
              <a:t>Open</a:t>
            </a:r>
            <a:r>
              <a:rPr lang="fa-IR" sz="2500" b="1" dirty="0" smtClean="0">
                <a:cs typeface="B Yagut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ﺑﺮاي ﺑﺎز ﻛﺮدن و وﻳﺮاﻳﺶ ﻓﺎﻳﻞ ﻫﺎي ذﺧﻴﺮه ﺷﺪه ﻳﺎ ﻣﺸﺎﻫﺪه ﻓﺎﻳﻞ ﻫﺎي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ﺗﺼﻮﻳﺮي، روي دﻛﻤﻪ </a:t>
            </a:r>
            <a:r>
              <a:rPr lang="en-US" sz="2500" dirty="0" smtClean="0"/>
              <a:t>Paint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ﻛﻠﻴﻚ ﻛﺮده و ﮔﺰﻳﻨﻪ</a:t>
            </a:r>
            <a:r>
              <a:rPr lang="en-US" sz="2500" dirty="0" smtClean="0"/>
              <a:t>Open</a:t>
            </a:r>
            <a:r>
              <a:rPr lang="fa-IR" sz="2500" dirty="0" smtClean="0">
                <a:cs typeface="B Yagut" panose="00000400000000000000" pitchFamily="2" charset="-78"/>
              </a:rPr>
              <a:t>را اﻧﺘﺨﺎب ﻛﻨﻴﺪ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(ﻛﻠﻴﺪ ﻣﻴﺎن ﺑر</a:t>
            </a:r>
            <a:r>
              <a:rPr lang="en-US" sz="2500" dirty="0" smtClean="0"/>
              <a:t>Ctrl + O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). در ﻛﺎدري ﻧﻤﺎﻳﺎن ﺷﺪه (ﺷﻜﻞ4‏ -١٠)، اﺑﺘﺪا وارد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ﻣﺴﻴﺮ ذﺧﻴﺮه ﻓﺎﻳﻞﺷﺪه و ﺳﭙﺲ ﻓﺎﻳﻞ ﻣﻮرد ﻧﻈﺮ را اﻧﺘﺨﺎب ﻛﺮده و روي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دﻛﻤﻪ </a:t>
            </a:r>
            <a:r>
              <a:rPr lang="en-US" sz="2500" dirty="0" smtClean="0"/>
              <a:t>Open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ﻛﻠﻴﻚ ﻛﻨﻴﺪ.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986" y="764704"/>
            <a:ext cx="7488832" cy="4770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 algn="r" rtl="1">
              <a:buFont typeface="Wingdings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اﻧﺘﺨﺎب ﺗﺼﻮﻳﺮ ﺑﻪ ﻋﻨﻮان ﭘﺲ زﻣﻴﻨﻪ ﻣﻴﺰﻛﺎر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7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8"/>
    </mc:Choice>
    <mc:Fallback xmlns="">
      <p:transition spd="slow" advTm="4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10348"/>
            <a:ext cx="6486525" cy="45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17031" y="5544908"/>
            <a:ext cx="1930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sz="1600" b="1" dirty="0" smtClean="0">
                <a:cs typeface="B Yagut" panose="00000400000000000000" pitchFamily="2" charset="-78"/>
              </a:rPr>
              <a:t>ﺷﻜﻞ‏٤ 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10-</a:t>
            </a:r>
            <a:r>
              <a:rPr lang="en-US" sz="1600" b="1" dirty="0" smtClean="0">
                <a:cs typeface="B Yagut" panose="00000400000000000000" pitchFamily="2" charset="-78"/>
              </a:rPr>
              <a:t> </a:t>
            </a:r>
            <a:r>
              <a:rPr lang="fa-IR" sz="1600" b="1" dirty="0" smtClean="0">
                <a:cs typeface="B Yagut" panose="00000400000000000000" pitchFamily="2" charset="-78"/>
              </a:rPr>
              <a:t> کادر </a:t>
            </a:r>
            <a:r>
              <a:rPr lang="en-US" sz="1600" b="1" dirty="0" smtClean="0">
                <a:cs typeface="B Yagut" panose="00000400000000000000" pitchFamily="2" charset="-78"/>
              </a:rPr>
              <a:t>Open</a:t>
            </a:r>
            <a:endParaRPr lang="en-AU" sz="1600" b="1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1"/>
    </mc:Choice>
    <mc:Fallback xmlns="">
      <p:transition spd="slow" advTm="1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21684"/>
            <a:ext cx="8301160" cy="3299403"/>
          </a:xfrm>
        </p:spPr>
        <p:txBody>
          <a:bodyPr>
            <a:no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اﻳﺠﺎد ﻳﻚ ﻓﺎﻳﻞ ﺟﺪﻳﺪ، روي دﻛﻤﻪ </a:t>
            </a:r>
            <a:r>
              <a:rPr lang="en-US" sz="2500" dirty="0" smtClean="0">
                <a:cs typeface="B Yagut" panose="00000400000000000000" pitchFamily="2" charset="-78"/>
              </a:rPr>
              <a:t>Paint</a:t>
            </a:r>
            <a:r>
              <a:rPr lang="fa-IR" sz="2500" dirty="0" smtClean="0">
                <a:cs typeface="B Yagut" panose="00000400000000000000" pitchFamily="2" charset="-78"/>
              </a:rPr>
              <a:t> ﻛﻠﻴﻚ ﻛﻨﻴﺪ و ﮔﺰﻳﻨﻪ</a:t>
            </a:r>
            <a:r>
              <a:rPr lang="en-US" sz="2500" dirty="0" smtClean="0">
                <a:cs typeface="B Yagut" panose="00000400000000000000" pitchFamily="2" charset="-78"/>
              </a:rPr>
              <a:t>New </a:t>
            </a:r>
            <a:r>
              <a:rPr lang="fa-IR" sz="2500" dirty="0" smtClean="0">
                <a:cs typeface="B Yagut" panose="00000400000000000000" pitchFamily="2" charset="-78"/>
              </a:rPr>
              <a:t>را اﻧﺘﺨﺎب ﻛﻨﻴﺪ</a:t>
            </a:r>
            <a:r>
              <a:rPr lang="en-US" sz="2500" dirty="0" smtClean="0">
                <a:cs typeface="B Yagut" panose="00000400000000000000" pitchFamily="2" charset="-78"/>
              </a:rPr>
              <a:t>.</a:t>
            </a:r>
            <a:r>
              <a:rPr lang="fa-IR" sz="2500" dirty="0" smtClean="0">
                <a:cs typeface="B Yagut" panose="00000400000000000000" pitchFamily="2" charset="-78"/>
              </a:rPr>
              <a:t> ﻛﻠﻴﺪ ﻣﻴﺎن ﺑﺮ (</a:t>
            </a:r>
            <a:r>
              <a:rPr lang="en-US" sz="2500" dirty="0" smtClean="0">
                <a:cs typeface="B Yagut" panose="00000400000000000000" pitchFamily="2" charset="-78"/>
              </a:rPr>
              <a:t>CTRL+N 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در ﺻﻮرﺗﻲ ﻛﻪ ﻓﺎﻳﻞ ذﺧﻴﺮه ﻧﺸﺪه اي د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 ﻣﺤﻴﻂ ﻧﻘﺎﺷﻲ ﺑﺎز ﺑﺎﺷﺪ، ﺑﻪ ﺷﻤﺎ ﻫﺸﺪاري ﻣﺒﻨﻲ ﺑﺮ ذﺧﻴﺮه ﻓﺎﻳﻞ داده ﻣﻲ ﺷﻮد (ﺷﻜﻞ4-‏١١).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ﺑﺎ اﻧﺘﺨﺎب ﮔﺰﻳﻨﻪ</a:t>
            </a:r>
            <a:r>
              <a:rPr lang="en-US" sz="2500" dirty="0" smtClean="0">
                <a:cs typeface="B Yagut" panose="00000400000000000000" pitchFamily="2" charset="-78"/>
              </a:rPr>
              <a:t>Save، </a:t>
            </a:r>
            <a:r>
              <a:rPr lang="fa-IR" sz="2500" dirty="0" smtClean="0">
                <a:cs typeface="B Yagut" panose="00000400000000000000" pitchFamily="2" charset="-78"/>
              </a:rPr>
              <a:t>ﻣﻲ ﺗﻮاﻧﻴﺪ ﻓﺎﻳﻞ را ذﺧﻴﺮه ﻛﻨﻴﺪ. ﺑﺎ اﻧﺘﺨﺎب ﮔﺰﻳﻨﻪ </a:t>
            </a:r>
            <a:r>
              <a:rPr lang="en-US" sz="2500" dirty="0" smtClean="0">
                <a:cs typeface="B Yagut" panose="00000400000000000000" pitchFamily="2" charset="-78"/>
              </a:rPr>
              <a:t>Don’t save </a:t>
            </a:r>
            <a:r>
              <a:rPr lang="fa-IR" sz="2500" dirty="0" smtClean="0">
                <a:cs typeface="B Yagut" panose="00000400000000000000" pitchFamily="2" charset="-78"/>
              </a:rPr>
              <a:t> ﻓﺎﻳﻞ ﻗﺒﻠﻲ ذﺧﻴﺮه ﻧﻤﻲ ﺷﻮد و ﻳﻚ ﻓﺎﻳﻞ ﺟﺪﻳﺪ ﺑﺮاي ﺷﻤﺎ اﻳﺠﺎد ﻣﻲ ﺷﻮد.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اﻧﺘﺨﺎب ﮔﺰﻳﻨﻪ </a:t>
            </a:r>
            <a:r>
              <a:rPr lang="en-US" sz="2500" dirty="0" smtClean="0">
                <a:cs typeface="B Yagut" panose="00000400000000000000" pitchFamily="2" charset="-78"/>
              </a:rPr>
              <a:t>Cancel، </a:t>
            </a:r>
            <a:r>
              <a:rPr lang="fa-IR" sz="2500" dirty="0" smtClean="0">
                <a:cs typeface="B Yagut" panose="00000400000000000000" pitchFamily="2" charset="-78"/>
              </a:rPr>
              <a:t>ﺑﺎﻋﺚ اﻧﺼﺮاف از اﻳﺠﺎد ﻓﺎﻳﻞ ﺟﺪﻳﺪ ﻣﻲ ﺷﻮد.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2098" y="444630"/>
            <a:ext cx="33314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2500" b="1" dirty="0">
                <a:cs typeface="B Yagut" panose="00000400000000000000" pitchFamily="2" charset="-78"/>
              </a:rPr>
              <a:t>اﻳﺠﺎد ﻳﻚ ﻓﺎﻳﻞ </a:t>
            </a:r>
            <a:r>
              <a:rPr lang="fa-IR" sz="2500" b="1" dirty="0" smtClean="0">
                <a:cs typeface="B Yagut" panose="00000400000000000000" pitchFamily="2" charset="-78"/>
              </a:rPr>
              <a:t>ﺟﺪﻳﺪ </a:t>
            </a:r>
            <a:r>
              <a:rPr lang="en-US" sz="2500" b="1" dirty="0" smtClean="0">
                <a:cs typeface="B Yagut" panose="00000400000000000000" pitchFamily="2" charset="-78"/>
              </a:rPr>
              <a:t>(New)</a:t>
            </a:r>
            <a:endParaRPr lang="fa-IR" sz="25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4" y="4581128"/>
            <a:ext cx="4776174" cy="1831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77690" y="5661248"/>
            <a:ext cx="3188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sz="1600" b="1" dirty="0" smtClean="0">
                <a:cs typeface="B Yagut" panose="00000400000000000000" pitchFamily="2" charset="-78"/>
              </a:rPr>
              <a:t>ﺷﻜﻞ‏٤ </a:t>
            </a:r>
            <a:r>
              <a:rPr lang="en-US" sz="1600" b="1" dirty="0" smtClean="0">
                <a:cs typeface="B Yagut" panose="00000400000000000000" pitchFamily="2" charset="-78"/>
              </a:rPr>
              <a:t>-</a:t>
            </a:r>
            <a:r>
              <a:rPr lang="fa-IR" sz="1600" b="1" dirty="0" smtClean="0">
                <a:cs typeface="B Yagut" panose="00000400000000000000" pitchFamily="2" charset="-78"/>
              </a:rPr>
              <a:t>11- کادر هشدار برای ذخیره فایل </a:t>
            </a:r>
            <a:endParaRPr lang="en-AU" sz="1600" b="1" dirty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07"/>
    </mc:Choice>
    <mc:Fallback xmlns="">
      <p:transition spd="slow" advTm="5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304516"/>
            <a:ext cx="842493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ﺿﺒﻂ ﺻﺪا در وﻳﻨﺪوز ٧، از ﺑﺮﻧﺎﻣﻪ </a:t>
            </a:r>
            <a:r>
              <a:rPr lang="en-US" sz="2500" dirty="0"/>
              <a:t>Sound Recorder</a:t>
            </a:r>
            <a:r>
              <a:rPr lang="en-US" sz="2500" dirty="0">
                <a:cs typeface="B Yagut" panose="00000400000000000000" pitchFamily="2" charset="-78"/>
              </a:rPr>
              <a:t>	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اﺳﺘﻔﺎده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ﻣﻲ </a:t>
            </a:r>
            <a:r>
              <a:rPr lang="fa-IR" sz="2500" dirty="0">
                <a:cs typeface="B Yagut" panose="00000400000000000000" pitchFamily="2" charset="-78"/>
              </a:rPr>
              <a:t>ﺷﻮد. ﺑﺮاي اﺟﺮاي اﻳﻦ ﺑﺮﻧﺎﻣﻪ ﻣﺴﻴﺮ زﻳﺮ </a:t>
            </a:r>
            <a:r>
              <a:rPr lang="fa-IR" sz="2500" dirty="0" smtClean="0">
                <a:cs typeface="B Yagut" panose="00000400000000000000" pitchFamily="2" charset="-78"/>
              </a:rPr>
              <a:t>را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دﻧﺒﺎل </a:t>
            </a:r>
            <a:r>
              <a:rPr lang="fa-IR" sz="2500" dirty="0">
                <a:cs typeface="B Yagut" panose="00000400000000000000" pitchFamily="2" charset="-78"/>
              </a:rPr>
              <a:t>ﻛﻨﻴﺪ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	</a:t>
            </a:r>
            <a:r>
              <a:rPr lang="en-US" sz="2500" dirty="0" smtClean="0">
                <a:cs typeface="B Yagut" panose="00000400000000000000" pitchFamily="2" charset="-78"/>
              </a:rPr>
              <a:t>S</a:t>
            </a:r>
            <a:r>
              <a:rPr lang="en-US" sz="2500" dirty="0" smtClean="0"/>
              <a:t>tart          All programs             Accessories          </a:t>
            </a:r>
            <a:r>
              <a:rPr lang="en-US" sz="2500" dirty="0"/>
              <a:t>Sound </a:t>
            </a:r>
            <a:endParaRPr lang="fa-IR" sz="2500" dirty="0" smtClean="0"/>
          </a:p>
          <a:p>
            <a:pPr algn="r" rtl="1"/>
            <a:endParaRPr lang="fa-IR" sz="25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ﭘﻨﺠﺮه </a:t>
            </a:r>
            <a:r>
              <a:rPr lang="fa-IR" sz="2500" dirty="0">
                <a:cs typeface="B Yagut" panose="00000400000000000000" pitchFamily="2" charset="-78"/>
              </a:rPr>
              <a:t>ﺑﺮﻧﺎﻣﻪ در </a:t>
            </a:r>
            <a:r>
              <a:rPr lang="fa-IR" sz="2500" dirty="0" smtClean="0">
                <a:cs typeface="B Yagut" panose="00000400000000000000" pitchFamily="2" charset="-78"/>
              </a:rPr>
              <a:t>ﺷﻜﻞ (4-12)ﻧﻤﺎﻳﺶ </a:t>
            </a:r>
            <a:r>
              <a:rPr lang="fa-IR" sz="2500" dirty="0">
                <a:cs typeface="B Yagut" panose="00000400000000000000" pitchFamily="2" charset="-78"/>
              </a:rPr>
              <a:t>داده ﺷﺪه اﺳﺖ. ﻗﺒﻞ از ﺿﺒﻂ ﺻﺪا،از ﻣﺘﺼﻞ ﺑﻮدن ﻣﻴﻜﺮوﻓﻮن ﺑﻪ ﺳﻴﺴﺘﻢ ﻣﻄﻤﺌﻦﺷﻮﻳﺪ.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با کلیک روی دکمه </a:t>
            </a:r>
            <a:r>
              <a:rPr lang="en-US" sz="2500" dirty="0">
                <a:cs typeface="B Yagut" panose="00000400000000000000" pitchFamily="2" charset="-78"/>
              </a:rPr>
              <a:t>Start Recording </a:t>
            </a:r>
            <a:r>
              <a:rPr lang="fa-IR" sz="2500" dirty="0">
                <a:cs typeface="B Yagut" panose="00000400000000000000" pitchFamily="2" charset="-78"/>
              </a:rPr>
              <a:t>، ضبط صدا شروع می شودو این دکمه تبدیل </a:t>
            </a:r>
            <a:r>
              <a:rPr lang="fa-IR" sz="2500" dirty="0" smtClean="0">
                <a:cs typeface="B Yagut" panose="00000400000000000000" pitchFamily="2" charset="-78"/>
              </a:rPr>
              <a:t>به </a:t>
            </a:r>
            <a:r>
              <a:rPr lang="en-US" sz="2500" dirty="0" smtClean="0">
                <a:cs typeface="B Yagut" panose="00000400000000000000" pitchFamily="2" charset="-78"/>
              </a:rPr>
              <a:t>Recording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cs typeface="B Yagut" panose="00000400000000000000" pitchFamily="2" charset="-78"/>
              </a:rPr>
              <a:t>Stop </a:t>
            </a:r>
            <a:r>
              <a:rPr lang="fa-IR" sz="2500" dirty="0" smtClean="0">
                <a:cs typeface="B Yagut" panose="00000400000000000000" pitchFamily="2" charset="-78"/>
              </a:rPr>
              <a:t> می </a:t>
            </a:r>
            <a:r>
              <a:rPr lang="fa-IR" sz="2500" dirty="0">
                <a:cs typeface="B Yagut" panose="00000400000000000000" pitchFamily="2" charset="-78"/>
              </a:rPr>
              <a:t>گرددکه برای خاتمه ضبط صدا ، کافی است روی آن کلیک </a:t>
            </a:r>
            <a:r>
              <a:rPr lang="fa-IR" sz="2500" dirty="0" smtClean="0">
                <a:cs typeface="B Yagut" panose="00000400000000000000" pitchFamily="2" charset="-78"/>
              </a:rPr>
              <a:t>کنید</a:t>
            </a:r>
            <a:r>
              <a:rPr lang="en-US" sz="2500" dirty="0" smtClean="0">
                <a:cs typeface="B Yagut" panose="00000400000000000000" pitchFamily="2" charset="-78"/>
              </a:rPr>
              <a:t>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561" y="548680"/>
            <a:ext cx="7992887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3- ﺑﺮﻧﺎﻣﻪ</a:t>
            </a:r>
            <a:r>
              <a:rPr lang="en-US" sz="3200" b="1" dirty="0">
                <a:solidFill>
                  <a:prstClr val="black"/>
                </a:solidFill>
                <a:cs typeface="B Yagut" panose="00000400000000000000" pitchFamily="2" charset="-78"/>
              </a:rPr>
              <a:t>S</a:t>
            </a:r>
            <a:r>
              <a:rPr lang="en-US" sz="3200" b="1" dirty="0">
                <a:solidFill>
                  <a:prstClr val="black"/>
                </a:solidFill>
              </a:rPr>
              <a:t>ound Recorder</a:t>
            </a:r>
            <a:endParaRPr lang="fa-IR" sz="3200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46549" y="2637881"/>
            <a:ext cx="5194183" cy="50470"/>
            <a:chOff x="1546549" y="2637881"/>
            <a:chExt cx="5194183" cy="5047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546549" y="2637881"/>
              <a:ext cx="438758" cy="92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869193" y="2661056"/>
              <a:ext cx="666803" cy="92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361612" y="2688351"/>
              <a:ext cx="3791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823851" y="6297083"/>
            <a:ext cx="3075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>
                <a:cs typeface="B Yagut" panose="00000400000000000000" pitchFamily="2" charset="-78"/>
              </a:rPr>
              <a:t>شکل </a:t>
            </a:r>
            <a:r>
              <a:rPr lang="fa-IR" sz="1600" b="1" dirty="0" smtClean="0">
                <a:cs typeface="B Yagut" panose="00000400000000000000" pitchFamily="2" charset="-78"/>
              </a:rPr>
              <a:t>4-12- برنامه</a:t>
            </a:r>
            <a:r>
              <a:rPr lang="en-US" b="1" dirty="0"/>
              <a:t>Sound Recorder</a:t>
            </a:r>
            <a:endParaRPr lang="fa-IR" b="1" dirty="0">
              <a:cs typeface="B Yagut" panose="00000400000000000000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3528" y="5182150"/>
            <a:ext cx="5402433" cy="1389403"/>
            <a:chOff x="553338" y="5059228"/>
            <a:chExt cx="5402433" cy="13894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0021" y="5059228"/>
              <a:ext cx="4095750" cy="790575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553338" y="5273739"/>
              <a:ext cx="1306682" cy="576064"/>
            </a:xfrm>
            <a:prstGeom prst="wedgeRoundRectCallout">
              <a:avLst>
                <a:gd name="adj1" fmla="val 61707"/>
                <a:gd name="adj2" fmla="val -14203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400" b="1" dirty="0" smtClean="0">
                  <a:cs typeface="B Yagut" panose="00000400000000000000" pitchFamily="2" charset="-78"/>
                </a:rPr>
                <a:t>دکمه شروع / توقف ضبط</a:t>
              </a:r>
              <a:endParaRPr lang="en-US" sz="1400" b="1" dirty="0">
                <a:cs typeface="B Yagut" panose="00000400000000000000" pitchFamily="2" charset="-78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2400097" y="6035320"/>
              <a:ext cx="1584176" cy="413311"/>
            </a:xfrm>
            <a:prstGeom prst="wedgeRoundRectCallout">
              <a:avLst>
                <a:gd name="adj1" fmla="val 18238"/>
                <a:gd name="adj2" fmla="val -82791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400" b="1" dirty="0" smtClean="0">
                  <a:cs typeface="B Yagut" panose="00000400000000000000" pitchFamily="2" charset="-78"/>
                </a:rPr>
                <a:t>مدت زمان ضبط شده</a:t>
              </a:r>
              <a:endParaRPr lang="en-US" sz="1400" b="1" dirty="0">
                <a:cs typeface="B Yagut" panose="00000400000000000000" pitchFamily="2" charset="-78"/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2"/>
    </mc:Choice>
    <mc:Fallback xmlns="">
      <p:transition spd="slow" advTm="3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76672"/>
            <a:ext cx="8640960" cy="6264696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ﭘﺲ از آن ﻛﺎدر ذﺧﻴﺮه</a:t>
            </a:r>
            <a:r>
              <a:rPr lang="en-US" sz="2500" dirty="0" smtClean="0"/>
              <a:t> (Save as)  </a:t>
            </a:r>
            <a:r>
              <a:rPr lang="fa-IR" sz="2500" dirty="0" smtClean="0">
                <a:cs typeface="B Yagut" panose="00000400000000000000" pitchFamily="2" charset="-78"/>
              </a:rPr>
              <a:t>ﻧﻤﺎﻳﺶداده ﻣﻲ ﺷﻮد ﻛﻪ ﻣﻲ ﺗﻮاﻧﻴﺪ ﻓﺎﻳﻞ را ﺑﺎ ﻧﺎم دﻟﺨﻮاه در ﻣﺴﻴﺮ ﻣﻮرد ﻧﻈﺮ ذﺧﻴﺮه ﻛﻨﻴﺪ (ﺷﻜﻞ4‏</a:t>
            </a:r>
            <a:r>
              <a:rPr lang="en-US" sz="2500" dirty="0" smtClean="0">
                <a:cs typeface="B Yagut" panose="00000400000000000000" pitchFamily="2" charset="-78"/>
              </a:rPr>
              <a:t>-</a:t>
            </a:r>
            <a:r>
              <a:rPr lang="fa-IR" sz="2500" dirty="0" smtClean="0">
                <a:cs typeface="B Yagut" panose="00000400000000000000" pitchFamily="2" charset="-78"/>
              </a:rPr>
              <a:t>13).</a:t>
            </a:r>
            <a:r>
              <a:rPr lang="fa-IR" sz="2000" dirty="0" smtClean="0">
                <a:cs typeface="B Yagut" panose="00000400000000000000" pitchFamily="2" charset="-78"/>
              </a:rPr>
              <a:t>	</a:t>
            </a:r>
          </a:p>
          <a:p>
            <a:pPr algn="r" rtl="1"/>
            <a:endParaRPr lang="en-US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lvl="0" algn="r" rtl="1"/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ﻧﺮم اﻓﺰار </a:t>
            </a:r>
            <a:r>
              <a:rPr lang="en-US" sz="2500" dirty="0">
                <a:solidFill>
                  <a:prstClr val="black"/>
                </a:solidFill>
              </a:rPr>
              <a:t>Sound Recorder</a:t>
            </a:r>
            <a:r>
              <a:rPr lang="en-US" sz="2500" dirty="0">
                <a:solidFill>
                  <a:prstClr val="black"/>
                </a:solidFill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ﻓﺎﻳﻞ ﻫﺎي ﺻﻮﺗﻲ ﺿﺒﻂ ﺷﺪه را ﺑﺎ ﭘﺴﻮﻧﺪ  </a:t>
            </a:r>
            <a:r>
              <a:rPr lang="en-US" sz="2500" dirty="0">
                <a:solidFill>
                  <a:prstClr val="black"/>
                </a:solidFill>
              </a:rPr>
              <a:t>wma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> ذخیره می کند.</a:t>
            </a: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569"/>
          <a:stretch/>
        </p:blipFill>
        <p:spPr>
          <a:xfrm>
            <a:off x="827584" y="2708920"/>
            <a:ext cx="4992216" cy="3519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7812360" y="1598168"/>
            <a:ext cx="792088" cy="360040"/>
          </a:xfrm>
          <a:prstGeom prst="wedgeRoundRect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indent="0" algn="r" rtl="1">
              <a:buNone/>
            </a:pPr>
            <a:r>
              <a:rPr lang="fa-IR" sz="1600" b="1" dirty="0">
                <a:cs typeface="B Yagut" panose="00000400000000000000" pitchFamily="2" charset="-78"/>
              </a:rPr>
              <a:t>نکته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96604" y="6318800"/>
            <a:ext cx="2029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شکل 4-13- کادر</a:t>
            </a:r>
            <a:r>
              <a:rPr lang="en-US" sz="1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Save </a:t>
            </a:r>
            <a:r>
              <a:rPr lang="en-US" sz="1600" b="1" dirty="0">
                <a:solidFill>
                  <a:prstClr val="black"/>
                </a:solidFill>
                <a:cs typeface="B Yagut" panose="00000400000000000000" pitchFamily="2" charset="-78"/>
              </a:rPr>
              <a:t>as</a:t>
            </a:r>
            <a:endParaRPr lang="fa-IR" sz="16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2"/>
    </mc:Choice>
    <mc:Fallback xmlns="">
      <p:transition spd="slow" advTm="2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ar-SA" sz="25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ﺑﺮاي ﺗﻨﻈﻴﻢ ﺻﺪاي </a:t>
            </a:r>
            <a:r>
              <a:rPr lang="ar-SA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ﺑﻠﻨﺪﮔ</a:t>
            </a:r>
            <a:r>
              <a:rPr lang="fa-IR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و(</a:t>
            </a:r>
            <a:r>
              <a:rPr lang="en-US" sz="2500" dirty="0" smtClean="0">
                <a:cs typeface="B Yagut" panose="00000400000000000000" pitchFamily="2" charset="-78"/>
              </a:rPr>
              <a:t> Speaker</a:t>
            </a:r>
            <a:r>
              <a:rPr lang="fa-IR" sz="2500" dirty="0" smtClean="0">
                <a:cs typeface="B Yagut" panose="00000400000000000000" pitchFamily="2" charset="-78"/>
              </a:rPr>
              <a:t>)، روی آیکن     در ناحیه اعلان کلیک کنید.</a:t>
            </a:r>
          </a:p>
          <a:p>
            <a:pPr algn="r" rtl="1"/>
            <a:r>
              <a:rPr lang="ar-SA" sz="2500" dirty="0">
                <a:cs typeface="B Yagut" panose="00000400000000000000" pitchFamily="2" charset="-78"/>
              </a:rPr>
              <a:t>در ﻛﺎدري ﻛﻪ ﺑﺎز ﻣﻲ ﺷﻮد (</a:t>
            </a:r>
            <a:r>
              <a:rPr lang="ar-SA" sz="2500" dirty="0" smtClean="0">
                <a:cs typeface="B Yagut" panose="00000400000000000000" pitchFamily="2" charset="-78"/>
              </a:rPr>
              <a:t>ﺷﻜﻞ</a:t>
            </a:r>
            <a:r>
              <a:rPr lang="fa-IR" sz="2500" dirty="0" smtClean="0">
                <a:cs typeface="B Yagut" panose="00000400000000000000" pitchFamily="2" charset="-78"/>
              </a:rPr>
              <a:t>4-4</a:t>
            </a:r>
            <a:r>
              <a:rPr lang="ar-SA" sz="2500" dirty="0" smtClean="0">
                <a:cs typeface="B Yagut" panose="00000400000000000000" pitchFamily="2" charset="-78"/>
              </a:rPr>
              <a:t>‏</a:t>
            </a:r>
            <a:r>
              <a:rPr lang="ar-SA" sz="2500" dirty="0">
                <a:cs typeface="B Yagut" panose="00000400000000000000" pitchFamily="2" charset="-78"/>
              </a:rPr>
              <a:t>١)، ﻣﻲ ﺗﻮاﻧﻴﺪ ﻣﻴﺰان ﺑﻠﻨﺪي ﺻﺪاي ﺑﻠﻨﺪﮔﻮ </a:t>
            </a:r>
            <a:r>
              <a:rPr lang="ar-SA" sz="2500" dirty="0" smtClean="0">
                <a:cs typeface="B Yagut" panose="00000400000000000000" pitchFamily="2" charset="-78"/>
              </a:rPr>
              <a:t>را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ar-SA" sz="2500" dirty="0" smtClean="0">
                <a:cs typeface="B Yagut" panose="00000400000000000000" pitchFamily="2" charset="-78"/>
              </a:rPr>
              <a:t>اﻓﺰاﻳﺶ </a:t>
            </a:r>
            <a:r>
              <a:rPr lang="ar-SA" sz="2500" dirty="0">
                <a:cs typeface="B Yagut" panose="00000400000000000000" pitchFamily="2" charset="-78"/>
              </a:rPr>
              <a:t>ﻳﺎ ﻛﺎﻫﺶ دﻫﻴﺪ. ﺑﺎ ﻛﻠﻴﻚ روي ﮔﺰﻳﻨﻪ </a:t>
            </a:r>
            <a:r>
              <a:rPr lang="en-US" sz="2500" dirty="0" smtClean="0">
                <a:cs typeface="B Yagut" panose="00000400000000000000" pitchFamily="2" charset="-78"/>
              </a:rPr>
              <a:t>Mute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ar-SA" sz="2500" dirty="0" smtClean="0">
                <a:cs typeface="B Yagut" panose="00000400000000000000" pitchFamily="2" charset="-78"/>
              </a:rPr>
              <a:t>ﺻﺪا </a:t>
            </a:r>
            <a:r>
              <a:rPr lang="ar-SA" sz="2500" dirty="0">
                <a:cs typeface="B Yagut" panose="00000400000000000000" pitchFamily="2" charset="-78"/>
              </a:rPr>
              <a:t>ﻗﻄﻊ و ﺑﺎ ﻛﻠﻴﻚ ﻣﺠﺪد، </a:t>
            </a:r>
            <a:r>
              <a:rPr lang="ar-SA" sz="2500" dirty="0" smtClean="0">
                <a:cs typeface="B Yagut" panose="00000400000000000000" pitchFamily="2" charset="-78"/>
              </a:rPr>
              <a:t>وﺻﻞ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ﻣﻲ ﺷﻮد.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ar-SA" sz="2500" dirty="0" smtClean="0">
                <a:cs typeface="B Yagut" panose="00000400000000000000" pitchFamily="2" charset="-78"/>
              </a:rPr>
              <a:t>ﺑﺮاي </a:t>
            </a:r>
            <a:r>
              <a:rPr lang="ar-SA" sz="2500" dirty="0">
                <a:cs typeface="B Yagut" panose="00000400000000000000" pitchFamily="2" charset="-78"/>
              </a:rPr>
              <a:t>ﻛﻨﺘﺮل ﺻﺪاي ﺑﺮﻧﺎﻣﻪ ﻫﺎي در ﺣﺎل اﺟﺮا، روي ﮔﺰﻳﻨﻪ </a:t>
            </a:r>
            <a:r>
              <a:rPr lang="en-US" sz="2500" dirty="0">
                <a:cs typeface="B Yagut" panose="00000400000000000000" pitchFamily="2" charset="-78"/>
              </a:rPr>
              <a:t>Mixer</a:t>
            </a:r>
            <a:r>
              <a:rPr lang="ar-SA" sz="2500" dirty="0" smtClean="0">
                <a:cs typeface="B Yagut" panose="00000400000000000000" pitchFamily="2" charset="-78"/>
              </a:rPr>
              <a:t>ﻛﻠﻴﻚ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ﻛﻨﻴﺪ ﺗﺎ ﭘﻨﺠﺮه </a:t>
            </a:r>
            <a:r>
              <a:rPr lang="en-US" sz="2500" dirty="0" smtClean="0">
                <a:cs typeface="B Yagut" panose="00000400000000000000" pitchFamily="2" charset="-78"/>
              </a:rPr>
              <a:t>Volume Mixer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ar-SA" sz="2500" dirty="0" smtClean="0">
                <a:cs typeface="B Yagut" panose="00000400000000000000" pitchFamily="2" charset="-78"/>
              </a:rPr>
              <a:t>ﻧﻤﺎﻳﺶ </a:t>
            </a:r>
            <a:r>
              <a:rPr lang="ar-SA" sz="2500" dirty="0">
                <a:cs typeface="B Yagut" panose="00000400000000000000" pitchFamily="2" charset="-78"/>
              </a:rPr>
              <a:t>داده ﺷﻮد (</a:t>
            </a:r>
            <a:r>
              <a:rPr lang="ar-SA" sz="2500" dirty="0" smtClean="0">
                <a:cs typeface="B Yagut" panose="00000400000000000000" pitchFamily="2" charset="-78"/>
              </a:rPr>
              <a:t>ﺷﻜﻞ</a:t>
            </a:r>
            <a:r>
              <a:rPr lang="fa-IR" sz="2500" dirty="0" smtClean="0">
                <a:cs typeface="B Yagut" panose="00000400000000000000" pitchFamily="2" charset="-78"/>
              </a:rPr>
              <a:t>4-15</a:t>
            </a:r>
            <a:r>
              <a:rPr lang="ar-SA" sz="2500" dirty="0" smtClean="0">
                <a:cs typeface="B Yagut" panose="00000400000000000000" pitchFamily="2" charset="-78"/>
              </a:rPr>
              <a:t>)، </a:t>
            </a:r>
            <a:r>
              <a:rPr lang="ar-SA" sz="2500" dirty="0">
                <a:cs typeface="B Yagut" panose="00000400000000000000" pitchFamily="2" charset="-78"/>
              </a:rPr>
              <a:t>ﻳﺎ روي </a:t>
            </a:r>
            <a:r>
              <a:rPr lang="ar-SA" sz="2500" dirty="0" smtClean="0">
                <a:cs typeface="B Yagut" panose="00000400000000000000" pitchFamily="2" charset="-78"/>
              </a:rPr>
              <a:t>آﻳﻜﻦ</a:t>
            </a:r>
            <a:r>
              <a:rPr lang="fa-IR" sz="2500" dirty="0" smtClean="0">
                <a:cs typeface="B Yagut" panose="00000400000000000000" pitchFamily="2" charset="-78"/>
              </a:rPr>
              <a:t>      </a:t>
            </a:r>
            <a:r>
              <a:rPr lang="ar-SA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ﻛﻠﻴﻚ </a:t>
            </a:r>
            <a:r>
              <a:rPr lang="ar-SA" sz="25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راﺳﺖ ﻛﺮده و ﮔﺰﻳﻨﻪ </a:t>
            </a:r>
            <a:r>
              <a:rPr lang="fa-IR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en-US" sz="2500" dirty="0" smtClean="0"/>
              <a:t>Open </a:t>
            </a:r>
            <a:r>
              <a:rPr lang="en-US" sz="2500" dirty="0"/>
              <a:t>Volume </a:t>
            </a:r>
            <a:r>
              <a:rPr lang="en-US" sz="2500" dirty="0" smtClean="0"/>
              <a:t>Mixer</a:t>
            </a:r>
            <a:r>
              <a:rPr lang="fa-IR" sz="2500" dirty="0" smtClean="0"/>
              <a:t> </a:t>
            </a:r>
            <a:r>
              <a:rPr lang="ar-SA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را </a:t>
            </a:r>
            <a:r>
              <a:rPr lang="ar-SA" sz="25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اﻧﺘﺨﺎب ﻛﻨﻴﺪ.</a:t>
            </a:r>
            <a:endParaRPr lang="en-US" sz="2500" dirty="0">
              <a:latin typeface="Calibri" panose="020F0502020204030204" pitchFamily="34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553750"/>
            <a:ext cx="784887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rtl="1"/>
            <a:r>
              <a:rPr lang="fa-IR" sz="3200" b="1" dirty="0" smtClean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4- کنترل </a:t>
            </a:r>
            <a:r>
              <a:rPr lang="fa-IR" sz="32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صدا (</a:t>
            </a:r>
            <a:r>
              <a:rPr lang="en-US" sz="32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Volume Control</a:t>
            </a:r>
            <a:r>
              <a:rPr lang="fa-IR" sz="32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)</a:t>
            </a:r>
            <a:endParaRPr lang="en-US" sz="3200" b="1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365104"/>
            <a:ext cx="2190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556791"/>
            <a:ext cx="219075" cy="2762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8"/>
    </mc:Choice>
    <mc:Fallback xmlns="">
      <p:transition spd="slow" advTm="1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3549" y="5339806"/>
            <a:ext cx="2376264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cs typeface="B Yagut" pitchFamily="2" charset="-78"/>
              </a:rPr>
              <a:t>شکل 4-14 -کنترل صدا</a:t>
            </a:r>
            <a:endParaRPr lang="en-US" sz="1600" b="1" dirty="0">
              <a:cs typeface="B Yagut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6466" y="1796008"/>
            <a:ext cx="4126010" cy="3505200"/>
            <a:chOff x="4576466" y="1796008"/>
            <a:chExt cx="4126010" cy="3505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6466" y="1796008"/>
              <a:ext cx="2152650" cy="3505200"/>
            </a:xfrm>
            <a:prstGeom prst="rect">
              <a:avLst/>
            </a:prstGeom>
          </p:spPr>
        </p:pic>
        <p:sp>
          <p:nvSpPr>
            <p:cNvPr id="4" name="Rounded Rectangular Callout 3"/>
            <p:cNvSpPr/>
            <p:nvPr/>
          </p:nvSpPr>
          <p:spPr>
            <a:xfrm>
              <a:off x="6571127" y="2666934"/>
              <a:ext cx="2131349" cy="381077"/>
            </a:xfrm>
            <a:prstGeom prst="wedgeRoundRectCallout">
              <a:avLst>
                <a:gd name="adj1" fmla="val -63104"/>
                <a:gd name="adj2" fmla="val 19128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dirty="0" smtClean="0">
                  <a:cs typeface="B Yagut" panose="00000400000000000000" pitchFamily="2" charset="-78"/>
                </a:rPr>
                <a:t>میزان بلندی صدای بلند گو </a:t>
              </a:r>
              <a:endParaRPr lang="en-US" sz="1600" dirty="0">
                <a:cs typeface="B Yagut" panose="00000400000000000000" pitchFamily="2" charset="-78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6571126" y="3715406"/>
              <a:ext cx="2131349" cy="381077"/>
            </a:xfrm>
            <a:prstGeom prst="wedgeRoundRectCallout">
              <a:avLst>
                <a:gd name="adj1" fmla="val -63104"/>
                <a:gd name="adj2" fmla="val 19128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dirty="0" smtClean="0">
                  <a:cs typeface="B Yagut" panose="00000400000000000000" pitchFamily="2" charset="-78"/>
                </a:rPr>
                <a:t>قطع /وصل صدا</a:t>
              </a:r>
              <a:endParaRPr lang="en-US" sz="1600" dirty="0">
                <a:cs typeface="B Yagut" panose="00000400000000000000" pitchFamily="2" charset="-7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5536" y="1315803"/>
            <a:ext cx="4546903" cy="3964176"/>
            <a:chOff x="128835" y="1144200"/>
            <a:chExt cx="4546903" cy="3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449" t="2098" r="-697" b="1415"/>
            <a:stretch/>
          </p:blipFill>
          <p:spPr>
            <a:xfrm>
              <a:off x="687749" y="1796008"/>
              <a:ext cx="2517651" cy="3312368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2544389" y="1175084"/>
              <a:ext cx="2131349" cy="381077"/>
            </a:xfrm>
            <a:prstGeom prst="wedgeRoundRectCallout">
              <a:avLst>
                <a:gd name="adj1" fmla="val -43222"/>
                <a:gd name="adj2" fmla="val 80579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b="1" dirty="0" smtClean="0">
                  <a:cs typeface="B Yagut" panose="00000400000000000000" pitchFamily="2" charset="-78"/>
                </a:rPr>
                <a:t>کنترل صدای در حال اجرا</a:t>
              </a:r>
              <a:endParaRPr lang="en-US" sz="1600" b="1" dirty="0">
                <a:cs typeface="B Yagut" panose="00000400000000000000" pitchFamily="2" charset="-78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128835" y="1144200"/>
              <a:ext cx="2131349" cy="381077"/>
            </a:xfrm>
            <a:prstGeom prst="wedgeRoundRectCallout">
              <a:avLst>
                <a:gd name="adj1" fmla="val -19155"/>
                <a:gd name="adj2" fmla="val 92284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b="1" dirty="0" smtClean="0">
                  <a:cs typeface="B Yagut" panose="00000400000000000000" pitchFamily="2" charset="-78"/>
                </a:rPr>
                <a:t>کنترل صدای بلند گو</a:t>
              </a:r>
              <a:endParaRPr lang="en-US" sz="1600" b="1" dirty="0">
                <a:cs typeface="B Yagut" panose="00000400000000000000" pitchFamily="2" charset="-78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73115" y="5249796"/>
            <a:ext cx="2880320" cy="5400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00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cs typeface="B Yagut" panose="00000400000000000000" pitchFamily="2" charset="-78"/>
              </a:rPr>
              <a:t>شکل 4-15 -کنترل صدای در حال اجرا</a:t>
            </a:r>
            <a:endParaRPr lang="en-US" sz="1600" b="1" dirty="0">
              <a:cs typeface="B Yagut" panose="00000400000000000000" pitchFamily="2" charset="-7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2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1"/>
    </mc:Choice>
    <mc:Fallback xmlns="">
      <p:transition spd="slow" advTm="3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02343"/>
            <a:ext cx="8064896" cy="4070873"/>
          </a:xfrm>
        </p:spPr>
        <p:txBody>
          <a:bodyPr>
            <a:normAutofit fontScale="62500" lnSpcReduction="20000"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ﺑﺮاي ﻣﺸﺎﻫﺪه ﺗﻨﻈﻴﻤﺎت دﺳﺘﮕﺎه ﭘﺨﺶ ﺻﺪا، روي آﻳﻜﻦ      در ﻧﺎﺣﻴﻪ اﻋﻼن ﻛﻠﻴﻚ راﺳﺖ ﻛﺮده و ﮔﺰﻳﻨﻪ  </a:t>
            </a:r>
            <a:r>
              <a:rPr lang="en-US" sz="4000" dirty="0" smtClean="0"/>
              <a:t>Playback </a:t>
            </a:r>
            <a:r>
              <a:rPr lang="en-US" sz="4000" dirty="0"/>
              <a:t>Devices</a:t>
            </a:r>
            <a:r>
              <a:rPr lang="fa-IR" sz="4000" dirty="0" smtClean="0"/>
              <a:t> </a:t>
            </a:r>
            <a:r>
              <a:rPr lang="fa-IR" sz="4000" dirty="0" smtClean="0">
                <a:cs typeface="B Yagut" panose="00000400000000000000" pitchFamily="2" charset="-78"/>
              </a:rPr>
              <a:t>را اﻧﺘﺨﺎب ﻛﻨﻴﺪ.</a:t>
            </a:r>
          </a:p>
          <a:p>
            <a:pPr marL="0" indent="0" algn="r" rtl="1">
              <a:buNone/>
            </a:pPr>
            <a:r>
              <a:rPr lang="fa-IR" sz="4000" dirty="0" smtClean="0">
                <a:cs typeface="B Yagut" panose="00000400000000000000" pitchFamily="2" charset="-78"/>
              </a:rPr>
              <a:t> </a:t>
            </a:r>
          </a:p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در ﻛﺎدري ﻛﻪ ﺑﺎز ﻣﻲ ﺷﻮد (ﺷﻜﻞ4-16)، دﺳﺘﮕﺎه ﻫﺎي ﭘﺨﺶ ﺻﺪا ﻧﻤﺎﻳﺶ داده ﻣﻲ ﺷﻮﻧﺪ ﻛﻪ دﺳﺘﮕﺎه ﭘﻴﺶ ﻓﺮ</a:t>
            </a:r>
            <a:r>
              <a:rPr lang="fa-IR" sz="4000" dirty="0">
                <a:cs typeface="B Yagut" panose="00000400000000000000" pitchFamily="2" charset="-78"/>
              </a:rPr>
              <a:t>ض</a:t>
            </a:r>
            <a:r>
              <a:rPr lang="fa-IR" sz="4000" dirty="0" smtClean="0">
                <a:cs typeface="B Yagut" panose="00000400000000000000" pitchFamily="2" charset="-78"/>
              </a:rPr>
              <a:t> ﺑﺎ ﻋﻼﻣﺖ ﺗﻴﻚ ﻣﺸﺨﺺ ﺷﺪه اﺳﺖ. </a:t>
            </a:r>
          </a:p>
          <a:p>
            <a:pPr algn="r" rtl="1"/>
            <a:endParaRPr lang="fa-IR" sz="4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ﺑﺎ ﻛﻠﻴﻚ روي ﮔﺰﻳﻨﻪ </a:t>
            </a:r>
            <a:r>
              <a:rPr lang="en-US" sz="4000" dirty="0"/>
              <a:t>Properties</a:t>
            </a:r>
            <a:r>
              <a:rPr lang="en-US" sz="4000" dirty="0" smtClean="0">
                <a:cs typeface="B Yagut" panose="00000400000000000000" pitchFamily="2" charset="-78"/>
              </a:rPr>
              <a:t>، </a:t>
            </a:r>
            <a:r>
              <a:rPr lang="fa-IR" sz="4000" dirty="0" smtClean="0">
                <a:cs typeface="B Yagut" panose="00000400000000000000" pitchFamily="2" charset="-78"/>
              </a:rPr>
              <a:t>ﻣﻲ ﺗﻮاﻧﻴﺪ ﺧﺼﻮﺻﻴﺎت دﺳﺘﮕﺎه ﭘﺨﺶ ﺻﺪا را ﺗﻐﻴﻴﺮ دﻫﻴﺪ. </a:t>
            </a:r>
          </a:p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ﺑﺮاي ﻣﺜﺎل در ﺳﺮﺑﺮگ </a:t>
            </a:r>
            <a:r>
              <a:rPr lang="en-US" sz="4000" dirty="0" smtClean="0">
                <a:cs typeface="B Yagut" panose="00000400000000000000" pitchFamily="2" charset="-78"/>
              </a:rPr>
              <a:t>Levels، </a:t>
            </a:r>
            <a:r>
              <a:rPr lang="fa-IR" sz="4000" dirty="0" smtClean="0">
                <a:cs typeface="B Yagut" panose="00000400000000000000" pitchFamily="2" charset="-78"/>
              </a:rPr>
              <a:t>ﻣﻴﺰان ﺑﻠﻨﺪي ﺻﺪا را ﻣﺸﺨﺺ ﻛﻨﻴﺪ.</a:t>
            </a:r>
            <a:endParaRPr lang="fa-IR" sz="4000" dirty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38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9712" y="700597"/>
            <a:ext cx="67079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rtl="1">
              <a:buFont typeface="Wingdings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ﺗﻨﻈﻴﻤﺎت دﺳﺘﮕﺎه ﻫﺎي ﭘﺨﺶ ﺻﺪا (</a:t>
            </a:r>
            <a:r>
              <a:rPr lang="en-US" sz="2500" b="1" dirty="0">
                <a:cs typeface="B Yagut" panose="00000400000000000000" pitchFamily="2" charset="-78"/>
              </a:rPr>
              <a:t>Playback Devices</a:t>
            </a:r>
            <a:r>
              <a:rPr lang="fa-IR" sz="2500" b="1" dirty="0">
                <a:cs typeface="B Yagut" panose="00000400000000000000" pitchFamily="2" charset="-78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206" y="1311899"/>
            <a:ext cx="219075" cy="2762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7588" y="1004552"/>
            <a:ext cx="5638747" cy="4681330"/>
            <a:chOff x="1957588" y="1004552"/>
            <a:chExt cx="5638747" cy="46813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2286" t="1950" r="2391" b="2780"/>
            <a:stretch/>
          </p:blipFill>
          <p:spPr>
            <a:xfrm>
              <a:off x="1957588" y="1004552"/>
              <a:ext cx="5638747" cy="46813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ounded Rectangular Callout 3"/>
            <p:cNvSpPr/>
            <p:nvPr/>
          </p:nvSpPr>
          <p:spPr>
            <a:xfrm>
              <a:off x="6214259" y="1268760"/>
              <a:ext cx="1335258" cy="792087"/>
            </a:xfrm>
            <a:prstGeom prst="wedgeRoundRectCallout">
              <a:avLst>
                <a:gd name="adj1" fmla="val -24348"/>
                <a:gd name="adj2" fmla="val 70779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b="1" dirty="0">
                  <a:cs typeface="B Yagut" pitchFamily="2" charset="-78"/>
                </a:rPr>
                <a:t>دستگاه پیش فرض برای پخش صد</a:t>
              </a:r>
              <a:r>
                <a:rPr lang="fa-IR" sz="1200" b="1" dirty="0" smtClean="0">
                  <a:cs typeface="B Yagut" panose="00000400000000000000" pitchFamily="2" charset="-78"/>
                </a:rPr>
                <a:t>ا</a:t>
              </a:r>
              <a:endParaRPr lang="en-US" sz="1200" b="1" dirty="0">
                <a:cs typeface="B Yagut" panose="00000400000000000000" pitchFamily="2" charset="-78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>
          <a:xfrm>
            <a:off x="6222141" y="4125405"/>
            <a:ext cx="1114463" cy="600673"/>
          </a:xfrm>
          <a:prstGeom prst="wedgeRoundRectCallout">
            <a:avLst>
              <a:gd name="adj1" fmla="val -15647"/>
              <a:gd name="adj2" fmla="val 7281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b="1" dirty="0" smtClean="0">
                <a:cs typeface="B Yagut" pitchFamily="2" charset="-78"/>
              </a:rPr>
              <a:t>خصوصیات </a:t>
            </a:r>
            <a:r>
              <a:rPr lang="fa-IR" sz="1600" b="1" dirty="0">
                <a:cs typeface="B Yagut" pitchFamily="2" charset="-78"/>
              </a:rPr>
              <a:t>دستگاه</a:t>
            </a:r>
            <a:endParaRPr lang="en-US" sz="1600" b="1" dirty="0">
              <a:cs typeface="B Yagut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15" y="5805264"/>
            <a:ext cx="3443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1600" b="1" dirty="0">
                <a:cs typeface="B Yagut" panose="00000400000000000000" pitchFamily="2" charset="-78"/>
              </a:rPr>
              <a:t>ﺷﻜﻞ‏٤ </a:t>
            </a:r>
            <a:r>
              <a:rPr lang="fa-IR" sz="1600" b="1" dirty="0" smtClean="0">
                <a:cs typeface="B Yagut" panose="00000400000000000000" pitchFamily="2" charset="-78"/>
              </a:rPr>
              <a:t>-١٦- </a:t>
            </a:r>
            <a:r>
              <a:rPr lang="fa-IR" sz="1600" b="1" dirty="0">
                <a:cs typeface="B Yagut" panose="00000400000000000000" pitchFamily="2" charset="-78"/>
              </a:rPr>
              <a:t>ﺗﻨﻈﻴﻤﺎت دﺳﺘﮕﺎه ﻫﺎي ﭘﺨﺶ ﺻﺪا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2"/>
    </mc:Choice>
    <mc:Fallback xmlns="">
      <p:transition spd="slow" advTm="2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40901"/>
            <a:ext cx="8064896" cy="518038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en-US" sz="2000" dirty="0">
                <a:cs typeface="B Yagut" panose="00000400000000000000" pitchFamily="2" charset="-78"/>
              </a:rPr>
              <a:t>	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ﻗﺒﻞ از اﻗﺪام ﺑﻪ ﺿﺒﻂ ﺻﺪا، ﺑﻬﺘﺮ اﺳﺖ ﺗﻨﻈﻴﻤﺎت دﺳﺘﮕﺎه ﺿﺒﻂ ﻛﻨﻨﺪه ﺻﺪا را ﺑﺮرﺳﻲ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ﺑﺮاي اﻳﻦ ﻛﺎر روي آﻳﻜﻦ   </a:t>
            </a:r>
            <a:r>
              <a:rPr lang="fa-IR" sz="2500" dirty="0" smtClean="0">
                <a:cs typeface="B Yagut" panose="00000400000000000000" pitchFamily="2" charset="-78"/>
              </a:rPr>
              <a:t>    در </a:t>
            </a:r>
            <a:r>
              <a:rPr lang="fa-IR" sz="2500" dirty="0">
                <a:cs typeface="B Yagut" panose="00000400000000000000" pitchFamily="2" charset="-78"/>
              </a:rPr>
              <a:t>ﻧﺎﺣﻴﻪ اﻋﻼن ﻛﻠﻴﻚ راﺳﺖ ﻛﺮده و ﮔﺰﻳﻨﻪ (</a:t>
            </a:r>
            <a:r>
              <a:rPr lang="en-US" sz="2500" dirty="0" smtClean="0">
                <a:cs typeface="B Yagut" panose="00000400000000000000" pitchFamily="2" charset="-78"/>
              </a:rPr>
              <a:t>Recording   Devices </a:t>
            </a:r>
            <a:r>
              <a:rPr lang="fa-IR" sz="2500" dirty="0" smtClean="0">
                <a:cs typeface="B Yagut" panose="00000400000000000000" pitchFamily="2" charset="-78"/>
              </a:rPr>
              <a:t>) را </a:t>
            </a:r>
            <a:r>
              <a:rPr lang="fa-IR" sz="2500" dirty="0">
                <a:cs typeface="B Yagut" panose="00000400000000000000" pitchFamily="2" charset="-78"/>
              </a:rPr>
              <a:t>اﻧﺘﺨﺎب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در ﻛﺎدري ﻛﻪ ﺑﺎز ﻣﻲ ﺷﻮد (</a:t>
            </a:r>
            <a:r>
              <a:rPr lang="fa-IR" sz="2500" dirty="0" smtClean="0">
                <a:cs typeface="B Yagut" panose="00000400000000000000" pitchFamily="2" charset="-78"/>
              </a:rPr>
              <a:t>ﺷﻜﻞ4-17)، </a:t>
            </a:r>
            <a:r>
              <a:rPr lang="fa-IR" sz="2500" dirty="0">
                <a:cs typeface="B Yagut" panose="00000400000000000000" pitchFamily="2" charset="-78"/>
              </a:rPr>
              <a:t>دﺳﺘﮕﺎه ﻫﺎي ﺿﺒﻂ ﺻﺪا ﻧﻤﺎﻳﺶ داده ﻣﻲ ﺷﻮﻧﺪ ﻛﻪ دﺳﺘﮕﺎه ﭘﻴﺶ </a:t>
            </a:r>
            <a:r>
              <a:rPr lang="fa-IR" sz="2500" dirty="0" smtClean="0">
                <a:cs typeface="B Yagut" panose="00000400000000000000" pitchFamily="2" charset="-78"/>
              </a:rPr>
              <a:t>ﻓﺮ</a:t>
            </a:r>
            <a:r>
              <a:rPr lang="fa-IR" sz="2500" dirty="0">
                <a:cs typeface="B Yagut" panose="00000400000000000000" pitchFamily="2" charset="-78"/>
              </a:rPr>
              <a:t>ض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ﺑﺎ ﻋﻼﻣﺖ ﺗﻴﻚ ﻣﺸﺨﺺ ﺷﺪه اﺳﺖ (ﺑﺮاي ﻣﺜﺎل، ﻣﻴﻜﺮوﻓﻮن</a:t>
            </a:r>
            <a:r>
              <a:rPr lang="fa-IR" sz="2500" dirty="0" smtClean="0">
                <a:cs typeface="B Yagut" panose="00000400000000000000" pitchFamily="2" charset="-78"/>
              </a:rPr>
              <a:t>).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اﮔﺮ ﻛﻴﻔﻴﺖ ﺿﺒﻂ ﺻﺪا ﺑﺎ ﻣﻴﻜﺮوﻓﻮن ﻣﻨﺎﺳﺐ ﻧﻴﺴﺖ، روي ﮔﺰﻳﻨﻪ </a:t>
            </a:r>
            <a:r>
              <a:rPr lang="en-US" sz="2500" dirty="0" smtClean="0">
                <a:cs typeface="B Yagut" panose="00000400000000000000" pitchFamily="2" charset="-78"/>
              </a:rPr>
              <a:t>Properties</a:t>
            </a:r>
            <a:r>
              <a:rPr lang="fa-IR" sz="2500" dirty="0" smtClean="0">
                <a:cs typeface="B Yagut" panose="00000400000000000000" pitchFamily="2" charset="-78"/>
              </a:rPr>
              <a:t> ﻛﻠﻴﻚ </a:t>
            </a:r>
            <a:r>
              <a:rPr lang="fa-IR" sz="2500" dirty="0">
                <a:cs typeface="B Yagut" panose="00000400000000000000" pitchFamily="2" charset="-78"/>
              </a:rPr>
              <a:t>ﻛﺮده و در ﺳﺮﺑﺮگ </a:t>
            </a:r>
            <a:r>
              <a:rPr lang="en-US" sz="2500" dirty="0" smtClean="0">
                <a:cs typeface="B Yagut" panose="00000400000000000000" pitchFamily="2" charset="-78"/>
              </a:rPr>
              <a:t>Levels،</a:t>
            </a:r>
            <a:r>
              <a:rPr lang="fa-IR" sz="2500" dirty="0" smtClean="0">
                <a:cs typeface="B Yagut" panose="00000400000000000000" pitchFamily="2" charset="-78"/>
              </a:rPr>
              <a:t>میزان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ﺑﻠﻨﺪي ﺻﺪاي ﻣﻴﻜﺮوﻓﻮن را اﻓﺰاﻳﺶ دﻫﻴﺪ (</a:t>
            </a:r>
            <a:r>
              <a:rPr lang="fa-IR" sz="2500" dirty="0" smtClean="0">
                <a:cs typeface="B Yagut" panose="00000400000000000000" pitchFamily="2" charset="-78"/>
              </a:rPr>
              <a:t>ﺷﻜﻞ4-18‏).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0587" y="586179"/>
            <a:ext cx="70473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§"/>
            </a:pPr>
            <a:r>
              <a:rPr lang="fa-IR" sz="2500" b="1" dirty="0" smtClean="0">
                <a:cs typeface="B Yagut" panose="00000400000000000000" pitchFamily="2" charset="-78"/>
              </a:rPr>
              <a:t>ﺗﻨﻈﻴﻤﺎت دﺳﺘﮕﺎه ﻫﺎي ﺿﺒﻂ ﺻﺪا</a:t>
            </a: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(</a:t>
            </a:r>
            <a:r>
              <a:rPr lang="en-US" sz="2500" dirty="0">
                <a:cs typeface="B Yagut" panose="00000400000000000000" pitchFamily="2" charset="-78"/>
              </a:rPr>
              <a:t>Recording   Devices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  <a:r>
              <a:rPr lang="fa-IR" sz="2500" b="1" dirty="0" smtClean="0">
                <a:cs typeface="B Yagut" panose="00000400000000000000" pitchFamily="2" charset="-78"/>
              </a:rPr>
              <a:t> </a:t>
            </a:r>
            <a:endParaRPr lang="en-US" sz="2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164998"/>
            <a:ext cx="363091" cy="22890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9"/>
    </mc:Choice>
    <mc:Fallback xmlns="">
      <p:transition spd="slow" advTm="2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404" y="1426256"/>
            <a:ext cx="7650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en-US" sz="2400" b="1" dirty="0">
                <a:cs typeface="B Yagut" panose="00000400000000000000" pitchFamily="2" charset="-78"/>
              </a:rPr>
              <a:t> </a:t>
            </a:r>
            <a:r>
              <a:rPr lang="fa-IR" sz="2400" b="1" dirty="0">
                <a:solidFill>
                  <a:prstClr val="black"/>
                </a:solidFill>
              </a:rPr>
              <a:t>انتظار می رود فراگیر </a:t>
            </a:r>
            <a:r>
              <a:rPr lang="ar-SA" sz="2400" b="1" dirty="0">
                <a:solidFill>
                  <a:prstClr val="black"/>
                </a:solidFill>
              </a:rPr>
              <a:t>ﭘﺲ از ﻣﻄﺎﻟﻌﻪ اﻳﻦ ﻓﺼﻞ</a:t>
            </a:r>
            <a:r>
              <a:rPr lang="fa-IR" sz="2400" b="1" dirty="0">
                <a:solidFill>
                  <a:prstClr val="black"/>
                </a:solidFill>
              </a:rPr>
              <a:t> بتواند</a:t>
            </a:r>
            <a:r>
              <a:rPr lang="ar-SA" sz="2400" b="1" dirty="0" smtClean="0">
                <a:solidFill>
                  <a:prstClr val="black"/>
                </a:solidFill>
              </a:rPr>
              <a:t>: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6404" y="529277"/>
            <a:ext cx="7592096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prstClr val="black"/>
                </a:solidFill>
              </a:rPr>
              <a:t>اهداف آموزشی</a:t>
            </a:r>
            <a:r>
              <a:rPr lang="en-US" sz="3200" b="1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09676" y="1921049"/>
            <a:ext cx="8107271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 smtClean="0">
                <a:cs typeface="B Yagut" pitchFamily="2" charset="-78"/>
              </a:rPr>
              <a:t>1- </a:t>
            </a:r>
            <a:r>
              <a:rPr lang="ar-SA" sz="2500" dirty="0" smtClean="0">
                <a:cs typeface="B Yagut" pitchFamily="2" charset="-78"/>
              </a:rPr>
              <a:t>اﺻﻮل </a:t>
            </a:r>
            <a:r>
              <a:rPr lang="ar-SA" sz="2500" dirty="0">
                <a:cs typeface="B Yagut" pitchFamily="2" charset="-78"/>
              </a:rPr>
              <a:t>ﻛﺎر ﺑﺎ ﺑﺮﻧﺎﻣﻪ ﻫﺎي ﺟﺎﻧﺒﻲ وﻳﻨﺪوز </a:t>
            </a:r>
            <a:r>
              <a:rPr lang="ar-SA" sz="2500" dirty="0" smtClean="0">
                <a:cs typeface="B Yagut" pitchFamily="2" charset="-78"/>
              </a:rPr>
              <a:t>ﻣﺎﻧﻨﺪ</a:t>
            </a:r>
            <a:r>
              <a:rPr lang="fa-IR" sz="2500" dirty="0" smtClean="0">
                <a:cs typeface="B Yagut" pitchFamily="2" charset="-78"/>
              </a:rPr>
              <a:t>  </a:t>
            </a:r>
            <a:r>
              <a:rPr lang="en-US" sz="2500" dirty="0" smtClean="0">
                <a:cs typeface="B Yagut" pitchFamily="2" charset="-78"/>
              </a:rPr>
              <a:t>Calculator</a:t>
            </a:r>
            <a:r>
              <a:rPr lang="fa-IR" sz="2500" dirty="0" smtClean="0">
                <a:cs typeface="B Yagut" pitchFamily="2" charset="-78"/>
              </a:rPr>
              <a:t>  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(ماشین حساب) رابداندو </a:t>
            </a:r>
            <a:r>
              <a:rPr lang="fa-IR" sz="2500" dirty="0">
                <a:cs typeface="B Yagut" pitchFamily="2" charset="-78"/>
              </a:rPr>
              <a:t>توضیح دهد. </a:t>
            </a:r>
            <a:endParaRPr lang="fa-IR" sz="2500" dirty="0" smtClean="0">
              <a:cs typeface="B Yagut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 smtClean="0">
                <a:cs typeface="B Yagut" pitchFamily="2" charset="-78"/>
              </a:rPr>
              <a:t>2- اصول </a:t>
            </a:r>
            <a:r>
              <a:rPr lang="fa-IR" sz="2500" dirty="0">
                <a:cs typeface="B Yagut" pitchFamily="2" charset="-78"/>
              </a:rPr>
              <a:t>کار با </a:t>
            </a:r>
            <a:r>
              <a:rPr lang="ar-SA" sz="2500" dirty="0">
                <a:cs typeface="B Yagut" pitchFamily="2" charset="-78"/>
              </a:rPr>
              <a:t>ﺑﺮﻧﺎﻣﻪ</a:t>
            </a:r>
            <a:r>
              <a:rPr lang="en-US" sz="2500" dirty="0">
                <a:cs typeface="B Yagut" pitchFamily="2" charset="-78"/>
              </a:rPr>
              <a:t>Paint </a:t>
            </a:r>
            <a:r>
              <a:rPr lang="ar-SA" sz="2500" dirty="0">
                <a:cs typeface="B Yagut" pitchFamily="2" charset="-78"/>
              </a:rPr>
              <a:t>(ﻧﻘﺎﺷﻲ)</a:t>
            </a:r>
            <a:r>
              <a:rPr lang="fa-IR" sz="2500" dirty="0">
                <a:cs typeface="B Yagut" pitchFamily="2" charset="-78"/>
              </a:rPr>
              <a:t>رابداندوتوضیح دهد.</a:t>
            </a:r>
            <a:r>
              <a:rPr lang="ar-SA" sz="2500" dirty="0">
                <a:cs typeface="B Yagut" pitchFamily="2" charset="-78"/>
              </a:rPr>
              <a:t> </a:t>
            </a:r>
            <a:endParaRPr lang="en-US" sz="2500" dirty="0">
              <a:cs typeface="B Yagut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 smtClean="0">
                <a:cs typeface="B Yagut" pitchFamily="2" charset="-78"/>
              </a:rPr>
              <a:t>3- اصول </a:t>
            </a:r>
            <a:r>
              <a:rPr lang="fa-IR" sz="2500" dirty="0">
                <a:cs typeface="B Yagut" pitchFamily="2" charset="-78"/>
              </a:rPr>
              <a:t>کار </a:t>
            </a:r>
            <a:r>
              <a:rPr lang="fa-IR" sz="2500" dirty="0" smtClean="0">
                <a:cs typeface="B Yagut" pitchFamily="2" charset="-78"/>
              </a:rPr>
              <a:t>با </a:t>
            </a:r>
            <a:r>
              <a:rPr lang="ar-SA" sz="2500" dirty="0" smtClean="0">
                <a:cs typeface="B Yagut" pitchFamily="2" charset="-78"/>
              </a:rPr>
              <a:t>ﺑﺮﻧﺎﻣﻪ</a:t>
            </a:r>
            <a:r>
              <a:rPr lang="en-US" sz="2500" dirty="0" smtClean="0">
                <a:cs typeface="B Yagut" pitchFamily="2" charset="-78"/>
              </a:rPr>
              <a:t>Sound </a:t>
            </a:r>
            <a:r>
              <a:rPr lang="en-US" sz="2500" dirty="0">
                <a:cs typeface="B Yagut" pitchFamily="2" charset="-78"/>
              </a:rPr>
              <a:t>Recorder </a:t>
            </a:r>
            <a:r>
              <a:rPr lang="fa-IR" sz="2500" dirty="0">
                <a:cs typeface="B Yagut" pitchFamily="2" charset="-78"/>
              </a:rPr>
              <a:t>( ضبط </a:t>
            </a:r>
            <a:r>
              <a:rPr lang="fa-IR" sz="2500" dirty="0" smtClean="0">
                <a:cs typeface="B Yagut" pitchFamily="2" charset="-78"/>
              </a:rPr>
              <a:t>صدا) را بداند و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توضیح دهد.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4-  اصول </a:t>
            </a:r>
            <a:r>
              <a:rPr lang="fa-IR" sz="2500" dirty="0">
                <a:cs typeface="B Yagut" pitchFamily="2" charset="-78"/>
              </a:rPr>
              <a:t>کاربا  </a:t>
            </a:r>
            <a:r>
              <a:rPr lang="fa-IR" sz="2500" dirty="0" smtClean="0">
                <a:cs typeface="B Yagut" pitchFamily="2" charset="-78"/>
              </a:rPr>
              <a:t>برنامه</a:t>
            </a:r>
            <a:r>
              <a:rPr lang="en-US" sz="2500" dirty="0" smtClean="0">
                <a:cs typeface="B Yagut" pitchFamily="2" charset="-78"/>
              </a:rPr>
              <a:t>Volume </a:t>
            </a:r>
            <a:r>
              <a:rPr lang="en-US" sz="2500" dirty="0">
                <a:cs typeface="B Yagut" pitchFamily="2" charset="-78"/>
              </a:rPr>
              <a:t>Control </a:t>
            </a:r>
            <a:r>
              <a:rPr lang="fa-IR" sz="2500" dirty="0">
                <a:cs typeface="B Yagut" pitchFamily="2" charset="-78"/>
              </a:rPr>
              <a:t>( کنترل </a:t>
            </a:r>
            <a:r>
              <a:rPr lang="fa-IR" sz="2500" dirty="0" smtClean="0">
                <a:cs typeface="B Yagut" pitchFamily="2" charset="-78"/>
              </a:rPr>
              <a:t>صدا) را بداندو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 توضیح دهد</a:t>
            </a:r>
            <a:r>
              <a:rPr lang="fa-IR" sz="2500" dirty="0">
                <a:cs typeface="B Yagut" pitchFamily="2" charset="-78"/>
              </a:rPr>
              <a:t>.</a:t>
            </a:r>
            <a:endParaRPr lang="en-US" sz="2500" dirty="0">
              <a:cs typeface="B Yagut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 smtClean="0">
                <a:cs typeface="B Yagut" pitchFamily="2" charset="-78"/>
              </a:rPr>
              <a:t>5- اصول </a:t>
            </a:r>
            <a:r>
              <a:rPr lang="fa-IR" sz="2500" dirty="0">
                <a:cs typeface="B Yagut" pitchFamily="2" charset="-78"/>
              </a:rPr>
              <a:t>کار با </a:t>
            </a:r>
            <a:r>
              <a:rPr lang="ar-SA" sz="2500" dirty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ﺑﺮﻧﺎﻣﻪ</a:t>
            </a:r>
            <a:r>
              <a:rPr lang="en-US" sz="2500" dirty="0" smtClean="0">
                <a:cs typeface="B Yagut" pitchFamily="2" charset="-78"/>
              </a:rPr>
              <a:t> Windows </a:t>
            </a:r>
            <a:r>
              <a:rPr lang="en-US" sz="2500" dirty="0">
                <a:cs typeface="B Yagut" pitchFamily="2" charset="-78"/>
              </a:rPr>
              <a:t>Media Player </a:t>
            </a:r>
            <a:r>
              <a:rPr lang="ar-SA" sz="2500" dirty="0" smtClean="0">
                <a:cs typeface="B Yagut" pitchFamily="2" charset="-78"/>
              </a:rPr>
              <a:t>(</a:t>
            </a:r>
            <a:r>
              <a:rPr lang="ar-SA" sz="2500" dirty="0">
                <a:cs typeface="B Yagut" pitchFamily="2" charset="-78"/>
              </a:rPr>
              <a:t>ﭘﺨﺶ ﻓﺎﻳﻞ ﻫﺎي </a:t>
            </a:r>
            <a:endParaRPr lang="fa-IR" sz="2500" dirty="0" smtClean="0">
              <a:cs typeface="B Yagut" pitchFamily="2" charset="-78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    </a:t>
            </a:r>
            <a:r>
              <a:rPr lang="ar-SA" sz="2500" dirty="0" smtClean="0">
                <a:cs typeface="B Yagut" pitchFamily="2" charset="-78"/>
              </a:rPr>
              <a:t>ﺻﻮﺗﻲو </a:t>
            </a:r>
            <a:r>
              <a:rPr lang="ar-SA" sz="2500" dirty="0">
                <a:cs typeface="B Yagut" pitchFamily="2" charset="-78"/>
              </a:rPr>
              <a:t>وﻳﺪﺋﻮﻳﻲ)</a:t>
            </a: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رابداندو </a:t>
            </a:r>
            <a:r>
              <a:rPr lang="fa-IR" sz="2500" dirty="0">
                <a:cs typeface="B Yagut" pitchFamily="2" charset="-78"/>
              </a:rPr>
              <a:t>توضیح دهد</a:t>
            </a:r>
            <a:r>
              <a:rPr lang="fa-IR" sz="2500" dirty="0" smtClean="0">
                <a:cs typeface="B Yagut" pitchFamily="2" charset="-78"/>
              </a:rPr>
              <a:t>.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6- </a:t>
            </a:r>
            <a:r>
              <a:rPr lang="fa-IR" sz="2500" dirty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نحوه اجرای برنامه ها از طریق مسیر فایل و گزینه 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Run</a:t>
            </a:r>
            <a:r>
              <a:rPr lang="fa-IR" sz="2500" dirty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 را </a:t>
            </a:r>
            <a:r>
              <a:rPr lang="fa-IR" sz="2500" dirty="0" smtClean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بداند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dirty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 </a:t>
            </a:r>
            <a:r>
              <a:rPr lang="fa-IR" sz="2500" dirty="0" smtClean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   و توضیح دهد</a:t>
            </a:r>
            <a:r>
              <a:rPr lang="fa-IR" sz="2500" dirty="0">
                <a:latin typeface="Times New Roman" pitchFamily="18" charset="0"/>
                <a:ea typeface="Times New Roman" pitchFamily="18" charset="0"/>
                <a:cs typeface="B Yagut" pitchFamily="2" charset="-78"/>
              </a:rPr>
              <a:t>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ar-SA" sz="2400" dirty="0" smtClean="0">
                <a:cs typeface="B Yagut" pitchFamily="2" charset="-78"/>
              </a:rPr>
              <a:t> </a:t>
            </a:r>
            <a:endParaRPr lang="fa-IR" sz="2400" b="1" dirty="0">
              <a:solidFill>
                <a:srgbClr val="009EC7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9676" y="695646"/>
            <a:ext cx="8227733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" algn="l"/>
              </a:tabLst>
            </a:pPr>
            <a:r>
              <a:rPr lang="fa-IR" sz="2500" b="1" dirty="0" smtClean="0">
                <a:cs typeface="B Yagut" panose="00000400000000000000" pitchFamily="2" charset="-78"/>
              </a:rPr>
              <a:t>     </a:t>
            </a:r>
            <a:endParaRPr lang="fa-IR" sz="2400" dirty="0" smtClean="0">
              <a:latin typeface="Times New Roman" pitchFamily="18" charset="0"/>
              <a:ea typeface="Times New Roman" pitchFamily="18" charset="0"/>
              <a:cs typeface="B Yagut" pitchFamily="2" charset="-78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" algn="l"/>
              </a:tabLst>
            </a:pPr>
            <a:endParaRPr kumimoji="0" lang="fa-IR" sz="1200" b="1" i="0" u="none" strike="noStrike" cap="none" normalizeH="0" baseline="0" dirty="0" smtClean="0">
              <a:ln>
                <a:noFill/>
              </a:ln>
              <a:solidFill>
                <a:srgbClr val="009EC7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17" t="1644" r="1867"/>
          <a:stretch/>
        </p:blipFill>
        <p:spPr>
          <a:xfrm>
            <a:off x="4572000" y="976506"/>
            <a:ext cx="3816424" cy="4253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91577" y="5298095"/>
            <a:ext cx="3594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sz="1600" b="1" dirty="0">
                <a:cs typeface="B Yagut" panose="00000400000000000000" pitchFamily="2" charset="-78"/>
              </a:rPr>
              <a:t>ﺷﻜﻞ‏٤ </a:t>
            </a:r>
            <a:r>
              <a:rPr lang="fa-IR" sz="1600" b="1" dirty="0" smtClean="0">
                <a:cs typeface="B Yagut" panose="00000400000000000000" pitchFamily="2" charset="-78"/>
              </a:rPr>
              <a:t>- ١٧ -  </a:t>
            </a:r>
            <a:r>
              <a:rPr lang="fa-IR" sz="1600" b="1" dirty="0">
                <a:cs typeface="B Yagut" panose="00000400000000000000" pitchFamily="2" charset="-78"/>
              </a:rPr>
              <a:t>ﺗﻨﻈﻴﻤﺎت دﺳﺘﮕﺎه ﻫﺎي ﺿﺒﻂ ﺻﺪا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1074" y="5326469"/>
            <a:ext cx="3358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>
                <a:cs typeface="B Yagut" panose="00000400000000000000" pitchFamily="2" charset="-78"/>
              </a:rPr>
              <a:t>ﺷﻜﻞ‏٤ </a:t>
            </a:r>
            <a:r>
              <a:rPr lang="fa-IR" sz="1600" b="1" dirty="0" smtClean="0">
                <a:cs typeface="B Yagut" panose="00000400000000000000" pitchFamily="2" charset="-78"/>
              </a:rPr>
              <a:t>- ١٨ - </a:t>
            </a:r>
            <a:r>
              <a:rPr lang="fa-IR" sz="1600" b="1" dirty="0">
                <a:cs typeface="B Yagut" panose="00000400000000000000" pitchFamily="2" charset="-78"/>
              </a:rPr>
              <a:t>ﺗﻨﻈﻴﻢ ﺑﻠﻨﺪي ﺻﺪاي ﻣﻴﻜﺮوﻓﻮن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7567" y="976507"/>
            <a:ext cx="3744416" cy="4248472"/>
            <a:chOff x="647567" y="976507"/>
            <a:chExt cx="3744416" cy="42484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850" t="1636" r="1852" b="1820"/>
            <a:stretch/>
          </p:blipFill>
          <p:spPr>
            <a:xfrm>
              <a:off x="647567" y="976507"/>
              <a:ext cx="3744416" cy="424847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ounded Rectangular Callout 6"/>
            <p:cNvSpPr/>
            <p:nvPr/>
          </p:nvSpPr>
          <p:spPr>
            <a:xfrm>
              <a:off x="2627784" y="1340768"/>
              <a:ext cx="1296144" cy="504056"/>
            </a:xfrm>
            <a:prstGeom prst="wedgeRoundRect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400" b="1" dirty="0" smtClean="0">
                  <a:cs typeface="B Yagut" panose="00000400000000000000" pitchFamily="2" charset="-78"/>
                </a:rPr>
                <a:t>دستگاه پیش فرض صدا</a:t>
              </a:r>
              <a:endParaRPr lang="en-US" sz="1400" b="1" dirty="0">
                <a:cs typeface="B Yagut" panose="00000400000000000000" pitchFamily="2" charset="-78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2771800" y="3717032"/>
              <a:ext cx="1296144" cy="504056"/>
            </a:xfrm>
            <a:prstGeom prst="wedgeRoundRectCallout">
              <a:avLst>
                <a:gd name="adj1" fmla="val 23044"/>
                <a:gd name="adj2" fmla="val 89048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400" b="1" dirty="0" smtClean="0">
                  <a:cs typeface="B Yagut" panose="00000400000000000000" pitchFamily="2" charset="-78"/>
                </a:rPr>
                <a:t>خصوصیات دستگاه</a:t>
              </a:r>
              <a:endParaRPr lang="en-US" sz="1400" b="1" dirty="0">
                <a:cs typeface="B Yagut" panose="00000400000000000000" pitchFamily="2" charset="-78"/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6"/>
    </mc:Choice>
    <mc:Fallback xmlns="">
      <p:transition spd="slow" advTm="2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08912" cy="4392488"/>
          </a:xfr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 fontScale="32500" lnSpcReduction="20000"/>
          </a:bodyPr>
          <a:lstStyle/>
          <a:p>
            <a:pPr algn="r" rtl="1"/>
            <a:r>
              <a:rPr lang="fa-IR" sz="7700" dirty="0" smtClean="0">
                <a:cs typeface="B Yagut" panose="00000400000000000000" pitchFamily="2" charset="-78"/>
              </a:rPr>
              <a:t>اﻳﻦ </a:t>
            </a:r>
            <a:r>
              <a:rPr lang="fa-IR" sz="7700" dirty="0">
                <a:cs typeface="B Yagut" panose="00000400000000000000" pitchFamily="2" charset="-78"/>
              </a:rPr>
              <a:t>ﺑﺮﻧﺎﻣﻪ ﺑﺮاي ﭘﺨﺶ ﻓﺎﻳﻞ ﻫﺎي ﺻﻮﺗﻲ و وﻳﺪﺋﻮﻳﻲ ﻛﺎرﺑﺮد دارد. </a:t>
            </a:r>
            <a:endParaRPr lang="fa-IR" sz="7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7700" dirty="0" smtClean="0">
                <a:cs typeface="B Yagut" panose="00000400000000000000" pitchFamily="2" charset="-78"/>
              </a:rPr>
              <a:t>    ﺑﺮاي </a:t>
            </a:r>
            <a:r>
              <a:rPr lang="fa-IR" sz="7700" dirty="0">
                <a:cs typeface="B Yagut" panose="00000400000000000000" pitchFamily="2" charset="-78"/>
              </a:rPr>
              <a:t>اﺟﺮاي اﻳﻦ ﺑﺮﻧﺎﻣﻪ ﻳﻜﻲ از روش ﻫﺎي زﻳﺮ را اﻧﺠﺎم دﻫﻴﺪ:</a:t>
            </a:r>
          </a:p>
          <a:p>
            <a:pPr algn="r" rtl="1"/>
            <a:endParaRPr lang="fa-IR" sz="77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en-US" sz="7700" dirty="0">
                <a:cs typeface="B Yagut" panose="00000400000000000000" pitchFamily="2" charset="-78"/>
              </a:rPr>
              <a:t>	</a:t>
            </a:r>
            <a:r>
              <a:rPr lang="en-US" sz="7700" dirty="0" smtClean="0">
                <a:cs typeface="B Yagut" panose="00000400000000000000" pitchFamily="2" charset="-78"/>
              </a:rPr>
              <a:t>Start</a:t>
            </a:r>
            <a:r>
              <a:rPr lang="fa-IR" sz="7700" dirty="0" smtClean="0">
                <a:cs typeface="B Yagut" panose="00000400000000000000" pitchFamily="2" charset="-78"/>
              </a:rPr>
              <a:t>  </a:t>
            </a:r>
            <a:r>
              <a:rPr lang="en-US" sz="7700" dirty="0" smtClean="0">
                <a:cs typeface="B Yagut" panose="00000400000000000000" pitchFamily="2" charset="-78"/>
              </a:rPr>
              <a:t> </a:t>
            </a:r>
            <a:r>
              <a:rPr lang="fa-IR" sz="7700" dirty="0" smtClean="0">
                <a:cs typeface="B Yagut" panose="00000400000000000000" pitchFamily="2" charset="-78"/>
              </a:rPr>
              <a:t>   </a:t>
            </a:r>
            <a:r>
              <a:rPr lang="en-US" sz="7700" dirty="0" smtClean="0">
                <a:cs typeface="B Yagut" panose="00000400000000000000" pitchFamily="2" charset="-78"/>
              </a:rPr>
              <a:t>All programs</a:t>
            </a:r>
            <a:r>
              <a:rPr lang="fa-IR" sz="7700" dirty="0" smtClean="0">
                <a:cs typeface="B Yagut" panose="00000400000000000000" pitchFamily="2" charset="-78"/>
              </a:rPr>
              <a:t>   </a:t>
            </a:r>
            <a:r>
              <a:rPr lang="en-US" sz="7700" dirty="0" smtClean="0">
                <a:cs typeface="B Yagut" panose="00000400000000000000" pitchFamily="2" charset="-78"/>
              </a:rPr>
              <a:t> </a:t>
            </a:r>
            <a:r>
              <a:rPr lang="en-US" sz="7700" dirty="0">
                <a:cs typeface="B Yagut" panose="00000400000000000000" pitchFamily="2" charset="-78"/>
              </a:rPr>
              <a:t>Windows </a:t>
            </a:r>
            <a:r>
              <a:rPr lang="fa-IR" sz="7700" dirty="0" smtClean="0">
                <a:cs typeface="B Yagut" panose="00000400000000000000" pitchFamily="2" charset="-78"/>
              </a:rPr>
              <a:t>   </a:t>
            </a:r>
            <a:r>
              <a:rPr lang="en-US" sz="7700" dirty="0" smtClean="0">
                <a:cs typeface="B Yagut" panose="00000400000000000000" pitchFamily="2" charset="-78"/>
              </a:rPr>
              <a:t>Media Player</a:t>
            </a:r>
            <a:r>
              <a:rPr lang="en-US" sz="7700" dirty="0">
                <a:cs typeface="B Yagut" panose="00000400000000000000" pitchFamily="2" charset="-78"/>
              </a:rPr>
              <a:t>	</a:t>
            </a:r>
            <a:endParaRPr lang="fa-IR" sz="7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7700" dirty="0">
                <a:cs typeface="B Yagut" panose="00000400000000000000" pitchFamily="2" charset="-78"/>
              </a:rPr>
              <a:t> </a:t>
            </a:r>
            <a:r>
              <a:rPr lang="fa-IR" sz="7700" dirty="0" smtClean="0">
                <a:cs typeface="B Yagut" panose="00000400000000000000" pitchFamily="2" charset="-78"/>
              </a:rPr>
              <a:t>  </a:t>
            </a:r>
            <a:endParaRPr lang="en-US" sz="7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7700" dirty="0" smtClean="0">
                <a:cs typeface="B Yagut" panose="00000400000000000000" pitchFamily="2" charset="-78"/>
              </a:rPr>
              <a:t>2- </a:t>
            </a:r>
            <a:r>
              <a:rPr lang="en-US" sz="7700" dirty="0" smtClean="0">
                <a:cs typeface="B Yagut" panose="00000400000000000000" pitchFamily="2" charset="-78"/>
              </a:rPr>
              <a:t> </a:t>
            </a:r>
            <a:r>
              <a:rPr lang="fa-IR" sz="7700" dirty="0" smtClean="0">
                <a:cs typeface="B Yagut" panose="00000400000000000000" pitchFamily="2" charset="-78"/>
              </a:rPr>
              <a:t>روي آﻳﻜﻦ	       در ﻧﻮار وﻇﻴﻔﻪ ﻛﻠﻴﻚ ﻛﻨﻴﺪ.</a:t>
            </a:r>
          </a:p>
          <a:p>
            <a:pPr marL="0" indent="0" algn="r" rtl="1">
              <a:buNone/>
            </a:pPr>
            <a:r>
              <a:rPr lang="fa-IR" sz="7700" dirty="0">
                <a:cs typeface="B Yagut" panose="00000400000000000000" pitchFamily="2" charset="-78"/>
              </a:rPr>
              <a:t>			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7700" b="1" dirty="0">
                <a:cs typeface="B Yagut" panose="00000400000000000000" pitchFamily="2" charset="-78"/>
              </a:rPr>
              <a:t>ﺑﺮﻧﺎﻣﻪ </a:t>
            </a:r>
            <a:r>
              <a:rPr lang="en-US" sz="7700" b="1" dirty="0">
                <a:cs typeface="B Yagut" panose="00000400000000000000" pitchFamily="2" charset="-78"/>
              </a:rPr>
              <a:t>Windows Media Player </a:t>
            </a:r>
            <a:r>
              <a:rPr lang="fa-IR" sz="7700" b="1" dirty="0" smtClean="0">
                <a:cs typeface="B Yagut" panose="00000400000000000000" pitchFamily="2" charset="-78"/>
              </a:rPr>
              <a:t>داراي </a:t>
            </a:r>
            <a:r>
              <a:rPr lang="fa-IR" sz="7700" b="1" dirty="0">
                <a:cs typeface="B Yagut" panose="00000400000000000000" pitchFamily="2" charset="-78"/>
              </a:rPr>
              <a:t>دو ﻧﻤﺎ ﻳﺎ ﻣﺪ ﻣﺨﺘﻠﻒ </a:t>
            </a:r>
            <a:endParaRPr lang="fa-IR" sz="7700" b="1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7700" b="1" dirty="0">
                <a:cs typeface="B Yagut" panose="00000400000000000000" pitchFamily="2" charset="-78"/>
              </a:rPr>
              <a:t> </a:t>
            </a:r>
            <a:r>
              <a:rPr lang="fa-IR" sz="7700" b="1" dirty="0" smtClean="0">
                <a:cs typeface="B Yagut" panose="00000400000000000000" pitchFamily="2" charset="-78"/>
              </a:rPr>
              <a:t>    ﻣﻲ </a:t>
            </a:r>
            <a:r>
              <a:rPr lang="fa-IR" sz="7700" b="1" dirty="0">
                <a:cs typeface="B Yagut" panose="00000400000000000000" pitchFamily="2" charset="-78"/>
              </a:rPr>
              <a:t>ﺑﺎﺷﺪ</a:t>
            </a:r>
            <a:r>
              <a:rPr lang="fa-IR" sz="7700" b="1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7700" dirty="0">
                <a:cs typeface="B Yagut" panose="00000400000000000000" pitchFamily="2" charset="-78"/>
              </a:rPr>
              <a:t> </a:t>
            </a:r>
            <a:r>
              <a:rPr lang="fa-IR" sz="7700" dirty="0" smtClean="0">
                <a:cs typeface="B Yagut" panose="00000400000000000000" pitchFamily="2" charset="-78"/>
              </a:rPr>
              <a:t>       1-   </a:t>
            </a:r>
            <a:r>
              <a:rPr lang="fa-IR" sz="7700" dirty="0">
                <a:cs typeface="B Yagut" panose="00000400000000000000" pitchFamily="2" charset="-78"/>
              </a:rPr>
              <a:t>ﻧﻤﺎي ﻛﺘﺎﺑﺨﺎﻧﻪ ﭘﺨﺶ:(</a:t>
            </a:r>
            <a:r>
              <a:rPr lang="en-US" sz="7700" dirty="0">
                <a:cs typeface="B Yagut" panose="00000400000000000000" pitchFamily="2" charset="-78"/>
              </a:rPr>
              <a:t>Player Library </a:t>
            </a:r>
            <a:r>
              <a:rPr lang="fa-IR" sz="7700" dirty="0">
                <a:cs typeface="B Yagut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7700" dirty="0">
                <a:cs typeface="B Yagut" panose="00000400000000000000" pitchFamily="2" charset="-78"/>
              </a:rPr>
              <a:t> </a:t>
            </a:r>
            <a:r>
              <a:rPr lang="fa-IR" sz="7700" dirty="0" smtClean="0">
                <a:cs typeface="B Yagut" panose="00000400000000000000" pitchFamily="2" charset="-78"/>
              </a:rPr>
              <a:t>       2 -  </a:t>
            </a:r>
            <a:r>
              <a:rPr lang="fa-IR" sz="7700" dirty="0">
                <a:cs typeface="B Yagut" panose="00000400000000000000" pitchFamily="2" charset="-78"/>
              </a:rPr>
              <a:t>ﻧﻤﺎي در ﺣﺎل ﭘﺨﺶ </a:t>
            </a:r>
            <a:r>
              <a:rPr lang="fa-IR" sz="7700" dirty="0" smtClean="0">
                <a:cs typeface="B Yagut" panose="00000400000000000000" pitchFamily="2" charset="-78"/>
              </a:rPr>
              <a:t>: (</a:t>
            </a:r>
            <a:r>
              <a:rPr lang="en-US" sz="7700" dirty="0" smtClean="0">
                <a:cs typeface="B Yagut" panose="00000400000000000000" pitchFamily="2" charset="-78"/>
              </a:rPr>
              <a:t>Now Playing</a:t>
            </a:r>
            <a:r>
              <a:rPr lang="fa-IR" sz="7700" dirty="0" smtClean="0">
                <a:cs typeface="B Yagut" panose="00000400000000000000" pitchFamily="2" charset="-78"/>
              </a:rPr>
              <a:t> )</a:t>
            </a:r>
            <a:endParaRPr lang="fa-IR" sz="7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6207" y="500884"/>
            <a:ext cx="6189771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5- ﺑﺮﻧﺎﻣﻪ</a:t>
            </a:r>
            <a:r>
              <a:rPr lang="en-US" sz="3200" b="1" dirty="0">
                <a:solidFill>
                  <a:prstClr val="black"/>
                </a:solidFill>
                <a:cs typeface="B Yagut" panose="00000400000000000000" pitchFamily="2" charset="-78"/>
              </a:rPr>
              <a:t>Windows Media Player</a:t>
            </a:r>
            <a:endParaRPr lang="fa-IR" sz="32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353874"/>
            <a:ext cx="419100" cy="35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535699"/>
            <a:ext cx="576064" cy="5106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078540" y="2767141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90710" y="2780928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616116" y="2818656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12"/>
    </mc:Choice>
    <mc:Fallback xmlns="">
      <p:transition spd="slow" advTm="3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92696"/>
            <a:ext cx="80648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b="1" dirty="0">
                <a:cs typeface="B Yagut" panose="00000400000000000000" pitchFamily="2" charset="-78"/>
              </a:rPr>
              <a:t>1-  ﻧﻤﺎي ﻛﺘﺎﺑﺨﺎﻧﻪ ﭘﺨﺶ:(</a:t>
            </a:r>
            <a:r>
              <a:rPr lang="en-US" sz="2500" b="1" dirty="0">
                <a:cs typeface="B Yagut" panose="00000400000000000000" pitchFamily="2" charset="-78"/>
              </a:rPr>
              <a:t>Player Library </a:t>
            </a:r>
            <a:r>
              <a:rPr lang="fa-IR" sz="2500" b="1" dirty="0">
                <a:cs typeface="B Yagut" panose="00000400000000000000" pitchFamily="2" charset="-78"/>
              </a:rPr>
              <a:t>)</a:t>
            </a: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اﻳﻦ ﻧﻤﺎ اﻣﻜﺎﻧﺎت ﮔﺴﺘﺮده اي در اﺧﺘﻴﺎر ﺷﻤﺎ ﻗﺮار ﻣﻲ ﮔﻴﺮد.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درﭘﺎﻧﻞ </a:t>
            </a:r>
            <a:r>
              <a:rPr lang="fa-IR" sz="2500" dirty="0">
                <a:cs typeface="B Yagut" panose="00000400000000000000" pitchFamily="2" charset="-78"/>
              </a:rPr>
              <a:t>ﭘﻴﻤﺎﻳﺶ در ﻗﺴﻤﺖ </a:t>
            </a:r>
            <a:r>
              <a:rPr lang="en-US" sz="2500" dirty="0" smtClean="0">
                <a:cs typeface="B Yagut" panose="00000400000000000000" pitchFamily="2" charset="-78"/>
              </a:rPr>
              <a:t>Music، </a:t>
            </a:r>
            <a:r>
              <a:rPr lang="fa-IR" sz="2500" dirty="0">
                <a:cs typeface="B Yagut" panose="00000400000000000000" pitchFamily="2" charset="-78"/>
              </a:rPr>
              <a:t>اﻣﻜﺎن دﺳﺘﺮﺳﻲ ﺑﻪ ﻣﺠﻤﻮﻋﻪ ي ﻓﺎﻳﻞ ﻫﺎي ﺻﻮﺗﻲ ﺑﺮ ﺣﺴﺐ ﺧﻮاﻧﻨﺪه (</a:t>
            </a:r>
            <a:r>
              <a:rPr lang="en-US" sz="2500" dirty="0" smtClean="0">
                <a:cs typeface="B Yagut" panose="00000400000000000000" pitchFamily="2" charset="-78"/>
              </a:rPr>
              <a:t>Artist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  <a:r>
              <a:rPr lang="en-US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آﻟﺒﻮم </a:t>
            </a:r>
            <a:r>
              <a:rPr lang="en-US" sz="2500" dirty="0" smtClean="0">
                <a:cs typeface="B Yagut" panose="00000400000000000000" pitchFamily="2" charset="-78"/>
              </a:rPr>
              <a:t>(Album) </a:t>
            </a:r>
            <a:r>
              <a:rPr lang="fa-IR" sz="2500" dirty="0" smtClean="0">
                <a:cs typeface="B Yagut" panose="00000400000000000000" pitchFamily="2" charset="-78"/>
              </a:rPr>
              <a:t>ﻳﺎ </a:t>
            </a:r>
            <a:r>
              <a:rPr lang="fa-IR" sz="2500" dirty="0">
                <a:cs typeface="B Yagut" panose="00000400000000000000" pitchFamily="2" charset="-78"/>
              </a:rPr>
              <a:t>ﻧﻮع آﻫﻨﮓ </a:t>
            </a:r>
            <a:r>
              <a:rPr lang="fa-IR" sz="2500" dirty="0" smtClean="0">
                <a:cs typeface="B Yagut" panose="00000400000000000000" pitchFamily="2" charset="-78"/>
              </a:rPr>
              <a:t>(</a:t>
            </a:r>
            <a:r>
              <a:rPr lang="en-US" sz="2500" dirty="0" smtClean="0">
                <a:cs typeface="B Yagut" panose="00000400000000000000" pitchFamily="2" charset="-78"/>
              </a:rPr>
              <a:t>(Genre </a:t>
            </a:r>
            <a:r>
              <a:rPr lang="fa-IR" sz="2500" dirty="0">
                <a:cs typeface="B Yagut" panose="00000400000000000000" pitchFamily="2" charset="-78"/>
              </a:rPr>
              <a:t>وﺟﻮد دارد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ﻗﺴﻤﺖ </a:t>
            </a:r>
            <a:r>
              <a:rPr lang="en-US" sz="2500" dirty="0">
                <a:cs typeface="B Yagut" panose="00000400000000000000" pitchFamily="2" charset="-78"/>
              </a:rPr>
              <a:t>Videos</a:t>
            </a:r>
            <a:r>
              <a:rPr lang="en-US" sz="2500" dirty="0" smtClean="0">
                <a:cs typeface="B Yagut" panose="00000400000000000000" pitchFamily="2" charset="-78"/>
              </a:rPr>
              <a:t>، </a:t>
            </a:r>
            <a:r>
              <a:rPr lang="fa-IR" sz="2500" dirty="0">
                <a:cs typeface="B Yagut" panose="00000400000000000000" pitchFamily="2" charset="-78"/>
              </a:rPr>
              <a:t>ﻓﺎﻳﻞ ﻫﺎي وﻳﺪﺋﻮﻳﻲ </a:t>
            </a:r>
            <a:r>
              <a:rPr lang="fa-IR" sz="2500" dirty="0" smtClean="0">
                <a:cs typeface="B Yagut" panose="00000400000000000000" pitchFamily="2" charset="-78"/>
              </a:rPr>
              <a:t>ﻣﺸﺎﻫﺪه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</a:t>
            </a:r>
            <a:r>
              <a:rPr lang="fa-IR" sz="2500" dirty="0">
                <a:cs typeface="B Yagut" panose="00000400000000000000" pitchFamily="2" charset="-78"/>
              </a:rPr>
              <a:t>ﻣﻲ </a:t>
            </a:r>
            <a:r>
              <a:rPr lang="fa-IR" sz="2500" dirty="0" smtClean="0">
                <a:cs typeface="B Yagut" panose="00000400000000000000" pitchFamily="2" charset="-78"/>
              </a:rPr>
              <a:t>ﺷﻮﻧﺪ (ﺷﻜﻞ4 -1٩ ).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2 </a:t>
            </a:r>
            <a:r>
              <a:rPr lang="fa-IR" sz="2500" b="1" dirty="0">
                <a:cs typeface="B Yagut" panose="00000400000000000000" pitchFamily="2" charset="-78"/>
              </a:rPr>
              <a:t>-  ﻧﻤﺎي در ﺣﺎل ﭘﺨﺶ :</a:t>
            </a:r>
            <a:r>
              <a:rPr lang="en-US" sz="2500" b="1" dirty="0">
                <a:cs typeface="B Yagut" panose="00000400000000000000" pitchFamily="2" charset="-78"/>
              </a:rPr>
              <a:t>Now </a:t>
            </a:r>
            <a:r>
              <a:rPr lang="en-US" sz="2500" b="1" dirty="0" smtClean="0">
                <a:cs typeface="B Yagut" panose="00000400000000000000" pitchFamily="2" charset="-78"/>
              </a:rPr>
              <a:t>Playing</a:t>
            </a:r>
            <a:endParaRPr lang="fa-IR" sz="2500" b="1" dirty="0" smtClean="0">
              <a:cs typeface="B Yagut" panose="00000400000000000000" pitchFamily="2" charset="-78"/>
            </a:endParaRP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اﻳﻦ </a:t>
            </a:r>
            <a:r>
              <a:rPr lang="fa-IR" sz="2500" dirty="0">
                <a:cs typeface="B Yagut" panose="00000400000000000000" pitchFamily="2" charset="-78"/>
              </a:rPr>
              <a:t>ﻧﻤﺎ ﺣﺎﻟﺖ ﺳﺎده ﺗﺮي دارد و ﻓﻘﻂ ﻓﺎﻳﻞ ﺻﻮﺗﻲ ﻳﺎ وﻳﺪﺋﻮﻳﻲ در ﺣﺎلﭘﺨﺶ را ﻧﻤﺎﻳﺶ ﻣﻲ دﻫﺪ (</a:t>
            </a:r>
            <a:r>
              <a:rPr lang="fa-IR" sz="2500" dirty="0" smtClean="0">
                <a:cs typeface="B Yagut" panose="00000400000000000000" pitchFamily="2" charset="-78"/>
              </a:rPr>
              <a:t>ﺷﻜﻞ4-20 ).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ﺟﺎﺑﺠﺎﻳﻲ ﺑﻴﻦ ﻧﻤﺎﻫﺎ روي </a:t>
            </a:r>
            <a:r>
              <a:rPr lang="fa-IR" sz="2500" dirty="0" smtClean="0">
                <a:cs typeface="B Yagut" panose="00000400000000000000" pitchFamily="2" charset="-78"/>
              </a:rPr>
              <a:t>دﻛﻤﻪ        </a:t>
            </a:r>
            <a:r>
              <a:rPr lang="fa-IR" sz="2500" dirty="0">
                <a:cs typeface="B Yagut" panose="00000400000000000000" pitchFamily="2" charset="-78"/>
              </a:rPr>
              <a:t>در </a:t>
            </a:r>
            <a:r>
              <a:rPr lang="fa-IR" sz="2500" dirty="0" smtClean="0">
                <a:cs typeface="B Yagut" panose="00000400000000000000" pitchFamily="2" charset="-78"/>
              </a:rPr>
              <a:t>ﺷﻜﻞ (4-19) ﻳﺎ ﺷﻜﻞ (4-20) ﻛﻠﻴﻚ ﻛﻨﻴﺪ.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01208"/>
            <a:ext cx="419100" cy="34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"/>
    </mc:Choice>
    <mc:Fallback xmlns="">
      <p:transition spd="slow" advTm="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0" y="548680"/>
            <a:ext cx="8269117" cy="5162748"/>
            <a:chOff x="237873" y="548680"/>
            <a:chExt cx="8269117" cy="5162748"/>
          </a:xfrm>
        </p:grpSpPr>
        <p:grpSp>
          <p:nvGrpSpPr>
            <p:cNvPr id="14" name="Group 13"/>
            <p:cNvGrpSpPr/>
            <p:nvPr/>
          </p:nvGrpSpPr>
          <p:grpSpPr>
            <a:xfrm>
              <a:off x="6716522" y="5082239"/>
              <a:ext cx="1584175" cy="629189"/>
              <a:chOff x="3775417" y="4608321"/>
              <a:chExt cx="1584175" cy="62918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775417" y="4983738"/>
                <a:ext cx="1584175" cy="25377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>
                    <a:cs typeface="B Yagut" panose="00000400000000000000" pitchFamily="2" charset="-78"/>
                  </a:rPr>
                  <a:t>جابجایی بین نماها 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12" name="Straight Arrow Connector 11"/>
              <p:cNvCxnSpPr>
                <a:stCxn id="10" idx="0"/>
              </p:cNvCxnSpPr>
              <p:nvPr/>
            </p:nvCxnSpPr>
            <p:spPr>
              <a:xfrm flipH="1" flipV="1">
                <a:off x="4567504" y="4608321"/>
                <a:ext cx="1" cy="37541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37873" y="548680"/>
              <a:ext cx="8269117" cy="4938784"/>
              <a:chOff x="237874" y="-51439"/>
              <a:chExt cx="8269117" cy="493878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1514" t="3687" r="1514"/>
              <a:stretch/>
            </p:blipFill>
            <p:spPr>
              <a:xfrm>
                <a:off x="1727684" y="470781"/>
                <a:ext cx="6120680" cy="4011339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995936" y="4541586"/>
                <a:ext cx="1584176" cy="34575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>
                    <a:cs typeface="B Yagut" panose="00000400000000000000" pitchFamily="2" charset="-78"/>
                  </a:rPr>
                  <a:t>کنترل های پخش  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788024" y="4272108"/>
                <a:ext cx="0" cy="309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37874" y="836711"/>
                <a:ext cx="1440160" cy="4531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>
                    <a:cs typeface="B Yagut" panose="00000400000000000000" pitchFamily="2" charset="-78"/>
                  </a:rPr>
                  <a:t>پانل های پیمایش 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1547664" y="1063290"/>
                <a:ext cx="36004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4175956" y="-9876"/>
                <a:ext cx="1656184" cy="4531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 smtClean="0">
                    <a:cs typeface="B Yagut" panose="00000400000000000000" pitchFamily="2" charset="-78"/>
                  </a:rPr>
                  <a:t>پانل جزدیات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6200000">
                <a:off x="7444098" y="1529790"/>
                <a:ext cx="1672630" cy="4531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>
                    <a:cs typeface="B Yagut" panose="00000400000000000000" pitchFamily="2" charset="-78"/>
                  </a:rPr>
                  <a:t>پانل لیست یا فهرست 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575509" y="1820769"/>
                <a:ext cx="32403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004048" y="408614"/>
                <a:ext cx="0" cy="924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2303748" y="-51439"/>
                <a:ext cx="1656184" cy="4531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00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a-IR" sz="1600" b="1" dirty="0">
                    <a:cs typeface="B Yagut" panose="00000400000000000000" pitchFamily="2" charset="-78"/>
                  </a:rPr>
                  <a:t>نوارآدرس </a:t>
                </a:r>
                <a:endParaRPr lang="en-US" sz="1600" b="1" dirty="0">
                  <a:cs typeface="B Yagut" panose="00000400000000000000" pitchFamily="2" charset="-78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3131840" y="332656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ctangle 37"/>
          <p:cNvSpPr/>
          <p:nvPr/>
        </p:nvSpPr>
        <p:spPr>
          <a:xfrm>
            <a:off x="899593" y="5830171"/>
            <a:ext cx="652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smtClean="0">
                <a:latin typeface="Amuzeh-New-Bold"/>
              </a:rPr>
              <a:t> </a:t>
            </a:r>
            <a:r>
              <a:rPr lang="fa-IR" sz="1600" b="1" dirty="0" smtClean="0">
                <a:latin typeface="Amuzeh-New-Bold"/>
                <a:cs typeface="B Yagut" pitchFamily="2" charset="-78"/>
              </a:rPr>
              <a:t>شکل 4-19- نمای کتابخانه در حال پخش </a:t>
            </a:r>
            <a:r>
              <a:rPr lang="en-US" b="1" dirty="0" smtClean="0">
                <a:latin typeface="Amuzeh-New-Bold"/>
              </a:rPr>
              <a:t>Windows </a:t>
            </a:r>
            <a:r>
              <a:rPr lang="en-US" b="1" dirty="0" err="1" smtClean="0">
                <a:latin typeface="Amuzeh-New-Bold"/>
              </a:rPr>
              <a:t>MediaPlayer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6"/>
    </mc:Choice>
    <mc:Fallback xmlns="">
      <p:transition spd="slow" advTm="2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908720"/>
            <a:ext cx="6480720" cy="4007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5616" y="5229200"/>
            <a:ext cx="587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smtClean="0">
                <a:latin typeface="Amuzeh-New-Bold"/>
              </a:rPr>
              <a:t> </a:t>
            </a:r>
            <a:r>
              <a:rPr lang="fa-IR" sz="1600" b="1" dirty="0" smtClean="0">
                <a:latin typeface="Amuzeh-New-Bold"/>
                <a:cs typeface="B Yagut" pitchFamily="2" charset="-78"/>
              </a:rPr>
              <a:t>شکل 4-20- برنامه درنمای در حال پخش </a:t>
            </a:r>
            <a:r>
              <a:rPr lang="en-US" b="1" dirty="0" smtClean="0">
                <a:latin typeface="Amuzeh-New-Bold"/>
              </a:rPr>
              <a:t>Windows </a:t>
            </a:r>
            <a:r>
              <a:rPr lang="en-US" b="1" dirty="0" err="1" smtClean="0">
                <a:latin typeface="Amuzeh-New-Bold"/>
              </a:rPr>
              <a:t>MediaPlayer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3"/>
    </mc:Choice>
    <mc:Fallback xmlns="">
      <p:transition spd="slow" advTm="3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1268760"/>
            <a:ext cx="770485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اﻳﺠﺎد ﻳﻚ ﻟﻴﺴﺖ از ﻓﺎﻳﻞ ﻫﺎي ﺻﻮﺗﻲ و وﻳﺪﺋﻮﻳﻲ، در ﻧﻤﺎي ﻛﺘﺎﺑﺨﺎﻧﻪ ﭘﺨﺶ، ﻓﺎﻳﻞ ﻫﺎي ﻣﻮرد ﻧﻈﺮ را ﺑﺎ </a:t>
            </a:r>
            <a:r>
              <a:rPr lang="en-US" sz="2800" dirty="0"/>
              <a:t>Drag </a:t>
            </a:r>
            <a:r>
              <a:rPr lang="fa-IR" sz="28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از </a:t>
            </a:r>
            <a:r>
              <a:rPr lang="fa-IR" sz="2500" dirty="0">
                <a:cs typeface="B Yagut" panose="00000400000000000000" pitchFamily="2" charset="-78"/>
              </a:rPr>
              <a:t>ﭘﺎﻧﻞ ﺟﺰﺋﻴﺎت ﺑﻪ ﭘﺎﻧﻞ ﻟﻴﺴﺖ اﺿﺎﻓﻪ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ﺳﭙﺲ روي </a:t>
            </a:r>
            <a:r>
              <a:rPr lang="fa-IR" sz="2500" dirty="0" smtClean="0">
                <a:cs typeface="B Yagut" panose="00000400000000000000" pitchFamily="2" charset="-78"/>
              </a:rPr>
              <a:t>دﻛﻤﻪ</a:t>
            </a:r>
            <a:r>
              <a:rPr lang="en-US" sz="2800" dirty="0"/>
              <a:t>Save List </a:t>
            </a:r>
            <a:r>
              <a:rPr lang="fa-IR" sz="28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ﺑﺎﻻي ﭘﺎﻧﻞ ﻟﻴﺴﺖ ﻛﻠﻴﻚ ﻛﺮده و ﻧﺎم دﻟﺨﻮاﻫﻲ را ﺑﻪ ﻟﻴﺴﺖ ﭘﺨﺶ اﺧﺘﺼﺎص دﻫﻴﺪ. ﻟﻴﺴﺖ اﻳﺠﺎد ﺷﺪه ﺑﻪ ﻗﺴﻤﺖ </a:t>
            </a:r>
            <a:r>
              <a:rPr lang="en-US" sz="2800" dirty="0"/>
              <a:t>Playlist </a:t>
            </a:r>
            <a:r>
              <a:rPr lang="fa-IR" sz="28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ﭘﺎﻧﻞ ﭘﻴﻤﺎﻳﺶ اﺿﺎﻓﻪ ﻣﻲ ﺷﻮد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ﺑﺮاي </a:t>
            </a:r>
            <a:r>
              <a:rPr lang="fa-IR" sz="2500" dirty="0" smtClean="0">
                <a:cs typeface="B Yagut" panose="00000400000000000000" pitchFamily="2" charset="-78"/>
              </a:rPr>
              <a:t>اﺿﺎﻓﻪﻛﺮدن </a:t>
            </a:r>
            <a:r>
              <a:rPr lang="fa-IR" sz="2500" dirty="0">
                <a:cs typeface="B Yagut" panose="00000400000000000000" pitchFamily="2" charset="-78"/>
              </a:rPr>
              <a:t>ﻓﺎﻳﻞ ﺑﻪ اﻳﻦ ﻗﺴﻤﺖ ﻣﺴﻴﺮ زﻳﺮ را دﻧﺒﺎل ﻛﺮده و ﻓﺎﻳﻞ ﻫﺎي ﻣﻮرد ﻧﻈﺮ ﺧﻮد را اﻧﺘﺨﺎب ﻛﻨﻴﺪ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  <a:endParaRPr lang="fa-IR" sz="2500" dirty="0">
              <a:cs typeface="B Yagut" panose="00000400000000000000" pitchFamily="2" charset="-78"/>
            </a:endParaRP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Organize </a:t>
            </a:r>
            <a:r>
              <a:rPr lang="fa-IR" sz="2000" dirty="0" smtClean="0"/>
              <a:t>      </a:t>
            </a:r>
            <a:r>
              <a:rPr lang="en-US" sz="2000" dirty="0" smtClean="0"/>
              <a:t>Manage </a:t>
            </a:r>
            <a:r>
              <a:rPr lang="en-US" sz="2000" dirty="0" err="1" smtClean="0"/>
              <a:t>Libreries</a:t>
            </a:r>
            <a:r>
              <a:rPr lang="fa-IR" sz="2000" dirty="0" smtClean="0"/>
              <a:t>      </a:t>
            </a:r>
            <a:r>
              <a:rPr lang="en-US" sz="2000" dirty="0" smtClean="0"/>
              <a:t> </a:t>
            </a:r>
            <a:r>
              <a:rPr lang="en-US" sz="2000" dirty="0"/>
              <a:t>Music </a:t>
            </a:r>
            <a:r>
              <a:rPr lang="fa-IR" sz="2000" dirty="0" smtClean="0"/>
              <a:t>       </a:t>
            </a:r>
            <a:r>
              <a:rPr lang="en-US" sz="2000" dirty="0" smtClean="0"/>
              <a:t>Add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8374" y="620688"/>
            <a:ext cx="378045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اﻳﺠﺎد ﻟﻴﺴﺖ ﭘﺨﺶ (</a:t>
            </a:r>
            <a:r>
              <a:rPr lang="en-US" sz="2500" b="1" dirty="0" smtClean="0"/>
              <a:t>Playlist</a:t>
            </a:r>
            <a:r>
              <a:rPr lang="fa-IR" dirty="0" smtClean="0">
                <a:cs typeface="B Yagut" panose="00000400000000000000" pitchFamily="2" charset="-78"/>
              </a:rPr>
              <a:t>)</a:t>
            </a:r>
            <a:endParaRPr lang="fa-IR" dirty="0">
              <a:cs typeface="B Yagut" panose="00000400000000000000" pitchFamily="2" charset="-7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89445" y="5005562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95936" y="4996924"/>
            <a:ext cx="30613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01319" y="4988364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5"/>
    </mc:Choice>
    <mc:Fallback xmlns="">
      <p:transition spd="slow" advTm="4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7992888" cy="3600400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ﻧﻤﺎي ﻛﺘﺎﺑﺨﺎﻧﻪ ﭘﺨﺶ، در ﺳﺮﺑﺮگ </a:t>
            </a:r>
            <a:r>
              <a:rPr lang="en-US" sz="2500" dirty="0" smtClean="0"/>
              <a:t>Burn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از </a:t>
            </a:r>
            <a:r>
              <a:rPr lang="fa-IR" sz="2500" dirty="0">
                <a:cs typeface="B Yagut" panose="00000400000000000000" pitchFamily="2" charset="-78"/>
              </a:rPr>
              <a:t>ﭘﺎﻧﻞ ﻟﻴﺴﺖ، اﻣﻜﺎن راﻳﺖ </a:t>
            </a:r>
            <a:r>
              <a:rPr lang="en-US" sz="2500" dirty="0"/>
              <a:t>CD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ﻫﺎي ﺻﻮﺗﻲ وﺟﻮد دارد.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روي </a:t>
            </a:r>
            <a:r>
              <a:rPr lang="fa-IR" sz="2500" dirty="0">
                <a:cs typeface="B Yagut" panose="00000400000000000000" pitchFamily="2" charset="-78"/>
              </a:rPr>
              <a:t>ﮔﺰﻳﻨﻪ </a:t>
            </a:r>
            <a:r>
              <a:rPr lang="en-US" sz="2500" dirty="0"/>
              <a:t>Burn </a:t>
            </a:r>
            <a:r>
              <a:rPr lang="fa-IR" sz="2500" dirty="0" smtClean="0"/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ﻛﻠﻴﻚ </a:t>
            </a:r>
            <a:r>
              <a:rPr lang="fa-IR" sz="2500" dirty="0">
                <a:cs typeface="B Yagut" panose="00000400000000000000" pitchFamily="2" charset="-78"/>
              </a:rPr>
              <a:t>ﻛﻨﻴﺪ. در ﻛﺎدر ﺑﺎز ﺷﺪه (ﺷﻜﻞ-4</a:t>
            </a:r>
            <a:r>
              <a:rPr lang="fa-IR" sz="2500" dirty="0" smtClean="0">
                <a:cs typeface="B Yagut" panose="00000400000000000000" pitchFamily="2" charset="-78"/>
              </a:rPr>
              <a:t>‏-21)، </a:t>
            </a:r>
            <a:r>
              <a:rPr lang="fa-IR" sz="2500" dirty="0">
                <a:cs typeface="B Yagut" panose="00000400000000000000" pitchFamily="2" charset="-78"/>
              </a:rPr>
              <a:t>ﻓﺎﻳﻞ ﻫﺎي ﺻﻮﺗﻲ ﻛﻪ ﻣﻲ ﺧﻮاﻫﻴﺪ راﻳﺖ ﺷﻮﻧﺪ را ﺑﺎ درگ ﻛﺮدن ﺑﻪ ﻟﻴﺴﺖ راﻳﺖ اﺿﺎﻓﻪ ﻛﻨﻴﺪ.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ﺳﭙﺲ </a:t>
            </a:r>
            <a:r>
              <a:rPr lang="fa-IR" sz="2500" dirty="0">
                <a:cs typeface="B Yagut" panose="00000400000000000000" pitchFamily="2" charset="-78"/>
              </a:rPr>
              <a:t>ﻳﻚ </a:t>
            </a:r>
            <a:r>
              <a:rPr lang="en-US" sz="2500" dirty="0"/>
              <a:t>CD</a:t>
            </a:r>
            <a:r>
              <a:rPr lang="fa-IR" sz="2500" dirty="0" smtClean="0">
                <a:cs typeface="B Yagut" panose="00000400000000000000" pitchFamily="2" charset="-78"/>
              </a:rPr>
              <a:t>ﺧﺎم </a:t>
            </a:r>
            <a:r>
              <a:rPr lang="fa-IR" sz="2500" dirty="0">
                <a:cs typeface="B Yagut" panose="00000400000000000000" pitchFamily="2" charset="-78"/>
              </a:rPr>
              <a:t>را درون دﺳﺘﮕﺎه </a:t>
            </a:r>
            <a:r>
              <a:rPr lang="en-US" sz="2500" dirty="0">
                <a:cs typeface="B Yagut" panose="00000400000000000000" pitchFamily="2" charset="-78"/>
              </a:rPr>
              <a:t>Writer </a:t>
            </a:r>
            <a:r>
              <a:rPr lang="fa-IR" sz="2500" dirty="0">
                <a:cs typeface="B Yagut" panose="00000400000000000000" pitchFamily="2" charset="-78"/>
              </a:rPr>
              <a:t>ﻗﺮار داده و ﺑﺎ ﻛﻠﻴﻚ روي دﻛﻤﻪ </a:t>
            </a:r>
            <a:r>
              <a:rPr lang="fa-IR" sz="2500" dirty="0" smtClean="0">
                <a:cs typeface="B Yagut" panose="00000400000000000000" pitchFamily="2" charset="-78"/>
              </a:rPr>
              <a:t>  </a:t>
            </a:r>
            <a:r>
              <a:rPr lang="en-US" sz="2500" dirty="0" smtClean="0"/>
              <a:t>Start Burn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ﺑﺎﻻي اﻳﻦ ﻛﺎدر، ﻋﻤﻠﻴﺎت راﻳﺖ </a:t>
            </a:r>
            <a:r>
              <a:rPr lang="en-US" sz="2500" dirty="0"/>
              <a:t>CD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ﺻﻮﺗﻲ را ﺷﺮوع ﻛﻨﻴﺪ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/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fa-IR" sz="2000" dirty="0" smtClean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760071"/>
            <a:ext cx="763284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راﻳﺖ </a:t>
            </a:r>
            <a:r>
              <a:rPr lang="en-US" sz="2500" b="1" dirty="0" smtClean="0">
                <a:cs typeface="B Yagut" panose="00000400000000000000" pitchFamily="2" charset="-78"/>
              </a:rPr>
              <a:t>CD</a:t>
            </a:r>
            <a:r>
              <a:rPr lang="fa-IR" sz="2500" b="1" dirty="0" smtClean="0">
                <a:cs typeface="B Yagut" panose="00000400000000000000" pitchFamily="2" charset="-78"/>
              </a:rPr>
              <a:t> </a:t>
            </a:r>
            <a:r>
              <a:rPr lang="fa-IR" sz="2500" b="1" dirty="0">
                <a:cs typeface="B Yagut" panose="00000400000000000000" pitchFamily="2" charset="-78"/>
              </a:rPr>
              <a:t>ﻫﺎي ﺻﻮﺗﻲ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1"/>
    </mc:Choice>
    <mc:Fallback xmlns="">
      <p:transition spd="slow" advTm="1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93092" y="5836622"/>
            <a:ext cx="4297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 smtClean="0">
                <a:latin typeface="Amuzeh-New-Bold"/>
                <a:cs typeface="B Yagut" pitchFamily="2" charset="-78"/>
              </a:rPr>
              <a:t>شکل 4-21- رایت</a:t>
            </a:r>
            <a:r>
              <a:rPr lang="en-US" sz="1600" b="1" dirty="0">
                <a:latin typeface="Amuzeh-New-Bold"/>
                <a:cs typeface="B Yagut" panose="00000400000000000000" pitchFamily="2" charset="-78"/>
              </a:rPr>
              <a:t> Windows Media Player  CD</a:t>
            </a:r>
            <a:r>
              <a:rPr lang="en-US" sz="1600" b="1" dirty="0" smtClean="0">
                <a:latin typeface="Amuzeh-New-Bold"/>
                <a:cs typeface="B Yagut" panose="00000400000000000000" pitchFamily="2" charset="-78"/>
              </a:rPr>
              <a:t>   </a:t>
            </a:r>
            <a:endParaRPr lang="en-US" sz="1600" dirty="0">
              <a:cs typeface="B Yagut" panose="000004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17969" y="807403"/>
            <a:ext cx="6553499" cy="4892352"/>
            <a:chOff x="1517969" y="1111559"/>
            <a:chExt cx="6553499" cy="489235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969" y="1111559"/>
              <a:ext cx="6553498" cy="48923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ounded Rectangular Callout 4"/>
            <p:cNvSpPr/>
            <p:nvPr/>
          </p:nvSpPr>
          <p:spPr>
            <a:xfrm>
              <a:off x="5606112" y="1111559"/>
              <a:ext cx="2465356" cy="323731"/>
            </a:xfrm>
            <a:prstGeom prst="wedgeRoundRectCallout">
              <a:avLst>
                <a:gd name="adj1" fmla="val -19830"/>
                <a:gd name="adj2" fmla="val 9879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cs typeface="B Yagut" pitchFamily="2" charset="-78"/>
                </a:rPr>
                <a:t>سربرگ </a:t>
              </a:r>
              <a:r>
                <a:rPr lang="en-US" sz="1600" dirty="0" smtClean="0">
                  <a:cs typeface="B Yagut" pitchFamily="2" charset="-78"/>
                </a:rPr>
                <a:t>Burn</a:t>
              </a:r>
              <a:r>
                <a:rPr lang="fa-IR" sz="1600" dirty="0" smtClean="0">
                  <a:cs typeface="B Yagut" pitchFamily="2" charset="-78"/>
                </a:rPr>
                <a:t> برای رایت </a:t>
              </a:r>
              <a:r>
                <a:rPr lang="en-US" dirty="0" smtClean="0"/>
                <a:t>CD</a:t>
              </a:r>
              <a:endParaRPr lang="en-US" dirty="0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4499992" y="1454490"/>
              <a:ext cx="1329219" cy="406457"/>
            </a:xfrm>
            <a:prstGeom prst="wedgeRoundRectCallou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b="1" dirty="0" smtClean="0">
                  <a:cs typeface="B Yagut" pitchFamily="2" charset="-78"/>
                </a:rPr>
                <a:t>شروع رایت </a:t>
              </a:r>
              <a:endParaRPr lang="en-US" sz="1600" b="1" dirty="0">
                <a:cs typeface="B Yagut" pitchFamily="2" charset="-78"/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6277243" y="3421720"/>
              <a:ext cx="1627258" cy="592188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sz="1600" b="1" dirty="0" smtClean="0">
                  <a:cs typeface="B Yagut" pitchFamily="2" charset="-78"/>
                </a:rPr>
                <a:t>محل اضافه کردن فایل های </a:t>
              </a:r>
              <a:r>
                <a:rPr lang="fa-IR" sz="1600" b="1" dirty="0" smtClean="0"/>
                <a:t>صوتی </a:t>
              </a:r>
              <a:endParaRPr lang="en-US" sz="1600" b="1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3"/>
    </mc:Choice>
    <mc:Fallback xmlns="">
      <p:transition spd="slow" advTm="2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0" y="1484784"/>
            <a:ext cx="820891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 ﺑﺮاي </a:t>
            </a:r>
            <a:r>
              <a:rPr lang="fa-IR" sz="2500" dirty="0">
                <a:cs typeface="B Yagut" panose="00000400000000000000" pitchFamily="2" charset="-78"/>
              </a:rPr>
              <a:t>اﺟﺮاي ﺑﺮﻧﺎﻣﻪ ﻫﺎ در ﻣﺤﻴﻂ ﮔﺮاﻓﻴﻜﻲ وﻳﻨﺪوز، روش ﻫﺎي زﻳﺮ </a:t>
            </a:r>
            <a:r>
              <a:rPr lang="fa-IR" sz="2500" dirty="0" smtClean="0">
                <a:cs typeface="B Yagut" panose="00000400000000000000" pitchFamily="2" charset="-78"/>
              </a:rPr>
              <a:t>وﺟﻮد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دارد</a:t>
            </a:r>
            <a:r>
              <a:rPr lang="fa-IR" sz="2500" dirty="0">
                <a:cs typeface="B Yagut" panose="00000400000000000000" pitchFamily="2" charset="-78"/>
              </a:rPr>
              <a:t>: 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1- </a:t>
            </a:r>
            <a:r>
              <a:rPr lang="fa-IR" sz="2500" dirty="0">
                <a:cs typeface="B Yagut" panose="00000400000000000000" pitchFamily="2" charset="-78"/>
              </a:rPr>
              <a:t>اﺟﺮاي ﺑﺮﻧﺎﻣﻪ ﺑﺎ داﺑﻞ ﻛﻠﻴﻚ روي آﻳﻜﻦ ﻣﻴﺎن ﺑﺮ ﺑﺮﻧﺎﻣﻪ روي ﻣﻴﺰﻛﺎر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2 </a:t>
            </a:r>
            <a:r>
              <a:rPr lang="fa-IR" sz="2500" dirty="0">
                <a:cs typeface="B Yagut" panose="00000400000000000000" pitchFamily="2" charset="-78"/>
              </a:rPr>
              <a:t>- اﺟﺮاي ﺑﺮﻧﺎﻣﻪ ﺑﺎ ﻛﻠﻴﻚ روي ﻧﺎم ﺑﺮﻧﺎﻣﻪ در زﻳﺮﻣﻨﻮي </a:t>
            </a:r>
            <a:r>
              <a:rPr lang="en-US" sz="2500" dirty="0">
                <a:cs typeface="B Yagut" panose="00000400000000000000" pitchFamily="2" charset="-78"/>
              </a:rPr>
              <a:t>All </a:t>
            </a:r>
            <a:r>
              <a:rPr lang="en-US" sz="2500" dirty="0" smtClean="0">
                <a:cs typeface="B Yagut" panose="00000400000000000000" pitchFamily="2" charset="-78"/>
              </a:rPr>
              <a:t>program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درﻣﻨﻮي </a:t>
            </a:r>
            <a:r>
              <a:rPr lang="en-US" sz="2500" dirty="0" smtClean="0">
                <a:cs typeface="B Yagut" panose="00000400000000000000" pitchFamily="2" charset="-78"/>
              </a:rPr>
              <a:t>Start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3- </a:t>
            </a: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اﺟﺮاي ﺑﺮﻧﺎﻣﻪ از ﻃﺮﻳﻖ ﺟﺴﺘﺠﻮي ﻧﺎم ﺑﺮﻧﺎﻣﻪ </a:t>
            </a:r>
            <a:r>
              <a:rPr lang="fa-IR" sz="2500" dirty="0" smtClean="0">
                <a:cs typeface="B Yagut" panose="00000400000000000000" pitchFamily="2" charset="-78"/>
              </a:rPr>
              <a:t>درﻛﺎدر</a:t>
            </a:r>
            <a:r>
              <a:rPr lang="en-US" sz="2500" dirty="0" smtClean="0">
                <a:cs typeface="B Yagut" panose="00000400000000000000" pitchFamily="2" charset="-78"/>
              </a:rPr>
              <a:t>Search</a:t>
            </a:r>
            <a:r>
              <a:rPr lang="fa-IR" sz="2500" dirty="0" smtClean="0">
                <a:cs typeface="B Yagut" panose="00000400000000000000" pitchFamily="2" charset="-78"/>
              </a:rPr>
              <a:t> ﻣﻨﻮي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</a:t>
            </a:r>
            <a:r>
              <a:rPr lang="en-US" sz="2500" dirty="0">
                <a:cs typeface="B Yagut" panose="00000400000000000000" pitchFamily="2" charset="-78"/>
              </a:rPr>
              <a:t>Start</a:t>
            </a:r>
            <a:endParaRPr lang="en-AU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4 </a:t>
            </a:r>
            <a:r>
              <a:rPr lang="fa-IR" sz="2500" dirty="0">
                <a:cs typeface="B Yagut" panose="00000400000000000000" pitchFamily="2" charset="-78"/>
              </a:rPr>
              <a:t>- </a:t>
            </a:r>
            <a:r>
              <a:rPr lang="en-AU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اﺟﺮاي ﺑﺮﻧﺎﻣﻪ از ﻃﺮﻳﻖ ﭘﻮﺷﻪ ﻓﺎﻳﻞ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5- </a:t>
            </a:r>
            <a:r>
              <a:rPr lang="fa-IR" sz="2500" dirty="0">
                <a:cs typeface="B Yagut" panose="00000400000000000000" pitchFamily="2" charset="-78"/>
              </a:rPr>
              <a:t>اﺟﺮاي ﺑﺮﻧﺎﻣﻪ ﺗﻮﺳﻂ ﮔﺰﻳﻨﻪ </a:t>
            </a:r>
            <a:r>
              <a:rPr lang="en-AU" sz="2500" dirty="0">
                <a:cs typeface="B Yagut" panose="00000400000000000000" pitchFamily="2" charset="-78"/>
              </a:rPr>
              <a:t>Run </a:t>
            </a:r>
            <a:endParaRPr lang="fa-IR" sz="2500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7" y="339292"/>
            <a:ext cx="7920879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 6-  اﺻﻮل اﺟﺮاي ﺑﺮﻧﺎﻣﻪ ﻫﺎ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2"/>
    </mc:Choice>
    <mc:Fallback xmlns="">
      <p:transition spd="slow" advTm="7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345" y="1340768"/>
            <a:ext cx="820891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>
                <a:cs typeface="B Yagut" panose="00000400000000000000" pitchFamily="2" charset="-78"/>
              </a:rPr>
              <a:t>در اﻳﻦ روش ﺑﺮاي اﺟﺮاي ﻳﻚ ﺑﺮﻧﺎﻣﻪ، ﺑﺎﻳﺪ ﺑﻪ ﻣﺴﻴﺮ آن ﺑﺮﻧﺎﻣﻪ ﻣﺮاﺟﻌﻪ ﻛﻨﻴﺪ. 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ﺑﺮاي اﻳﻦ ﻛﺎر ﻣﺮاﺣﻞ زﻳﺮ را دﻧﺒﺎل ﻛﻨﻴﺪ: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١- اﺑﺘﺪا ﭘﻨﺠﺮه </a:t>
            </a:r>
            <a:r>
              <a:rPr lang="en-US" sz="2500" dirty="0">
                <a:cs typeface="B Yagut" panose="00000400000000000000" pitchFamily="2" charset="-78"/>
              </a:rPr>
              <a:t>Computer</a:t>
            </a:r>
            <a:r>
              <a:rPr lang="en-AU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را ﺑﺎز ﻛﻨﻴﺪ.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2 </a:t>
            </a:r>
            <a:r>
              <a:rPr lang="fa-IR" sz="2500" dirty="0" smtClean="0">
                <a:cs typeface="B Yagut" panose="00000400000000000000" pitchFamily="2" charset="-78"/>
              </a:rPr>
              <a:t>– سپس دراﻳﻮ </a:t>
            </a:r>
            <a:r>
              <a:rPr lang="fa-IR" sz="2500" dirty="0">
                <a:cs typeface="B Yagut" panose="00000400000000000000" pitchFamily="2" charset="-78"/>
              </a:rPr>
              <a:t>ﻣﻮرد ﻧﻈﺮ را اﻧﺘﺨﺎب ﻛﺮده و ﭘﻮﺷﻪ ي ﻓﺎﻳﻞ ﻣﻮرد ﻧﻈﺮ را </a:t>
            </a:r>
            <a:r>
              <a:rPr lang="fa-IR" sz="2500" dirty="0" smtClean="0">
                <a:cs typeface="B Yagut" panose="00000400000000000000" pitchFamily="2" charset="-78"/>
              </a:rPr>
              <a:t>ﺑﺎز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</a:t>
            </a:r>
            <a:r>
              <a:rPr lang="fa-IR" sz="2500" dirty="0">
                <a:cs typeface="B Yagut" panose="00000400000000000000" pitchFamily="2" charset="-78"/>
              </a:rPr>
              <a:t>ﻛﻨﻴﺪ.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3- ﺑﺎ داﺑﻞ ﻛﻠﻴﻚ روي ﻓﺎﻳﻞ اﺟﺮاﻳﻲ ﻳﻚ ﺑﺮﻧﺎﻣﻪ، ﺑﺮﻧﺎﻣﻪ اﺟﺮا ﻣﻲ ﺷﻮد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          (ﭘﺴﻮﻧﺪ ﻓﺎﻳﻞ ﻫﺎي اﺟﺮاﻳﻲ </a:t>
            </a:r>
            <a:r>
              <a:rPr lang="en-US" sz="2500" dirty="0">
                <a:cs typeface="B Yagut" panose="00000400000000000000" pitchFamily="2" charset="-78"/>
              </a:rPr>
              <a:t>exe</a:t>
            </a:r>
            <a:r>
              <a:rPr lang="en-AU" sz="2500" dirty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ﻳﺎ </a:t>
            </a:r>
            <a:r>
              <a:rPr lang="en-AU" sz="2500" dirty="0">
                <a:cs typeface="B Yagut" panose="00000400000000000000" pitchFamily="2" charset="-78"/>
              </a:rPr>
              <a:t>com </a:t>
            </a:r>
            <a:r>
              <a:rPr lang="fa-IR" sz="2500" dirty="0">
                <a:cs typeface="B Yagut" panose="00000400000000000000" pitchFamily="2" charset="-78"/>
              </a:rPr>
              <a:t>اﺳﺖ).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0458" y="692696"/>
            <a:ext cx="45929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اﺟﺮاي ﺑﺮﻧﺎﻣﻪ ﻫﺎ از ﻃﺮﻳﻖ ﭘﻮﺷﻪ ﻓﺎﻳﻞ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6"/>
    </mc:Choice>
    <mc:Fallback xmlns="">
      <p:transition spd="slow" advTm="36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2940" y="620688"/>
            <a:ext cx="8352928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prstClr val="black"/>
                </a:solidFill>
              </a:defRPr>
            </a:lvl1pPr>
          </a:lstStyle>
          <a:p>
            <a:r>
              <a:rPr lang="fa-IR" dirty="0"/>
              <a:t>فهرست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47664" y="1628800"/>
            <a:ext cx="710820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1-  </a:t>
            </a:r>
            <a:r>
              <a:rPr lang="ar-SA" sz="2000" b="1" dirty="0">
                <a:cs typeface="B Yagut" panose="00000400000000000000" pitchFamily="2" charset="-78"/>
              </a:rPr>
              <a:t>ﺑﺮﻧﺎﻣﻪ ﻣﺎﺷﻴﻦ ﺣﺴﺎب</a:t>
            </a:r>
            <a:r>
              <a:rPr lang="fa-IR" sz="2000" b="1" dirty="0">
                <a:cs typeface="B Yagut" panose="00000400000000000000" pitchFamily="2" charset="-78"/>
              </a:rPr>
              <a:t>  </a:t>
            </a:r>
            <a:r>
              <a:rPr lang="en-US" sz="2000" b="1" dirty="0">
                <a:cs typeface="B Yagut" panose="00000400000000000000" pitchFamily="2" charset="-78"/>
              </a:rPr>
              <a:t>Calculator </a:t>
            </a:r>
            <a:r>
              <a:rPr lang="en-US" sz="2000" dirty="0">
                <a:cs typeface="B Yagut" panose="00000400000000000000" pitchFamily="2" charset="-78"/>
              </a:rPr>
              <a:t/>
            </a:r>
            <a:br>
              <a:rPr lang="en-US" sz="2000" dirty="0">
                <a:cs typeface="B Yagut" panose="00000400000000000000" pitchFamily="2" charset="-78"/>
              </a:rPr>
            </a:br>
            <a:r>
              <a:rPr lang="fa-IR" sz="2000" b="1" dirty="0">
                <a:cs typeface="B Yagut" panose="00000400000000000000" pitchFamily="2" charset="-78"/>
              </a:rPr>
              <a:t>2- </a:t>
            </a:r>
            <a:r>
              <a:rPr lang="ar-SA" sz="2000" b="1" dirty="0">
                <a:cs typeface="B Yagut" panose="00000400000000000000" pitchFamily="2" charset="-78"/>
              </a:rPr>
              <a:t> ﺑﺮﻧﺎﻣﻪ ﻧﻘﺎﺷﻲ </a:t>
            </a:r>
            <a:r>
              <a:rPr lang="fa-IR" sz="2000" b="1" dirty="0">
                <a:cs typeface="B Yagut" panose="00000400000000000000" pitchFamily="2" charset="-78"/>
              </a:rPr>
              <a:t>(</a:t>
            </a:r>
            <a:r>
              <a:rPr lang="en-US" sz="2000" b="1" dirty="0">
                <a:cs typeface="B Yagut" panose="00000400000000000000" pitchFamily="2" charset="-78"/>
              </a:rPr>
              <a:t>Paint </a:t>
            </a:r>
            <a:r>
              <a:rPr lang="fa-IR" sz="2000" b="1" dirty="0">
                <a:cs typeface="B Yagut" panose="00000400000000000000" pitchFamily="2" charset="-78"/>
              </a:rPr>
              <a:t>)  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 ﺗﻐﻴﻴﺮ اﻧﺪازه ﺗﺼﻮﻳﺮ (</a:t>
            </a:r>
            <a:r>
              <a:rPr lang="en-US" sz="2000" dirty="0" smtClean="0">
                <a:cs typeface="B Yagut" panose="00000400000000000000" pitchFamily="2" charset="-78"/>
              </a:rPr>
              <a:t>Resize</a:t>
            </a:r>
            <a:r>
              <a:rPr lang="fa-IR" sz="2000" dirty="0" smtClean="0">
                <a:cs typeface="B Yagut" panose="00000400000000000000" pitchFamily="2" charset="-78"/>
              </a:rPr>
              <a:t>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ذﺧﻴﺮه ﺗﺼﻮﻳﺮ ( </a:t>
            </a:r>
            <a:r>
              <a:rPr lang="en-US" sz="2000" dirty="0">
                <a:cs typeface="B Yagut" panose="00000400000000000000" pitchFamily="2" charset="-78"/>
              </a:rPr>
              <a:t>Save</a:t>
            </a:r>
            <a:r>
              <a:rPr lang="fa-IR" sz="2000" dirty="0">
                <a:cs typeface="B Yagut" panose="00000400000000000000" pitchFamily="2" charset="-78"/>
              </a:rPr>
              <a:t>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اﻧﺘﺨﺎب ﺗﺼﻮﻳﺮ ﺑﻪ ﻋﻨﻮان ﭘﺲ زﻣﻴﻨﻪ ﻣﻴﺰﻛﺎر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ﺑﺎزﻛﺮدن ﻓﺎﻳﻞ ﻫﺎي ذﺧﻴﺮه ﺷﺪه (</a:t>
            </a:r>
            <a:r>
              <a:rPr lang="en-US" sz="2000" dirty="0">
                <a:cs typeface="B Yagut" panose="00000400000000000000" pitchFamily="2" charset="-78"/>
              </a:rPr>
              <a:t>Open</a:t>
            </a:r>
            <a:r>
              <a:rPr lang="fa-IR" sz="2000" dirty="0">
                <a:cs typeface="B Yagut" panose="00000400000000000000" pitchFamily="2" charset="-78"/>
              </a:rPr>
              <a:t>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اﻳﺠﺎد ﻳﻚ ﻓﺎﻳﻞ ﺟﺪﻳﺪ (</a:t>
            </a:r>
            <a:r>
              <a:rPr lang="en-US" sz="2000" dirty="0">
                <a:cs typeface="B Yagut" panose="00000400000000000000" pitchFamily="2" charset="-78"/>
              </a:rPr>
              <a:t>(New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b="1" dirty="0">
                <a:cs typeface="B Yagut" panose="00000400000000000000" pitchFamily="2" charset="-78"/>
              </a:rPr>
              <a:t>3-  برنامه ( </a:t>
            </a:r>
            <a:r>
              <a:rPr lang="en-US" sz="2000" b="1" dirty="0">
                <a:cs typeface="B Yagut" panose="00000400000000000000" pitchFamily="2" charset="-78"/>
              </a:rPr>
              <a:t>Sound Recorder</a:t>
            </a:r>
            <a:r>
              <a:rPr lang="fa-IR" sz="2000" b="1" dirty="0">
                <a:cs typeface="B Yagut" panose="00000400000000000000" pitchFamily="2" charset="-78"/>
              </a:rPr>
              <a:t> )  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تنظیم صدای بلند گو (</a:t>
            </a:r>
            <a:r>
              <a:rPr lang="en-US" sz="2000" dirty="0">
                <a:cs typeface="B Yagut" panose="00000400000000000000" pitchFamily="2" charset="-78"/>
              </a:rPr>
              <a:t>Volume Control</a:t>
            </a:r>
            <a:r>
              <a:rPr lang="fa-IR" sz="2000" dirty="0">
                <a:cs typeface="B Yagut" panose="00000400000000000000" pitchFamily="2" charset="-78"/>
              </a:rPr>
              <a:t>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ﺗﻨﻈﻴﻤﺎت دﺳﺘﮕﺎه ﻫﺎي ﭘﺨﺶ ﺻﺪا (</a:t>
            </a:r>
            <a:r>
              <a:rPr lang="en-US" sz="2000" dirty="0">
                <a:cs typeface="B Yagut" panose="00000400000000000000" pitchFamily="2" charset="-78"/>
              </a:rPr>
              <a:t>Playback Devices</a:t>
            </a:r>
            <a:r>
              <a:rPr lang="fa-IR" sz="2000" dirty="0" smtClean="0">
                <a:cs typeface="B Yagut" panose="00000400000000000000" pitchFamily="2" charset="-78"/>
              </a:rPr>
              <a:t>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000" dirty="0">
                <a:cs typeface="B Yagut" panose="00000400000000000000" pitchFamily="2" charset="-78"/>
              </a:rPr>
              <a:t>ﺗﻨﻈﻴﻤﺎت دﺳﺘﮕﺎه ﻫﺎي ﺿﺒﻂ ﺻﺪا </a:t>
            </a:r>
            <a:endParaRPr lang="en-US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b="1" dirty="0" smtClean="0">
                <a:cs typeface="B Yagut" panose="00000400000000000000" pitchFamily="2" charset="-78"/>
              </a:rPr>
              <a:t>4- </a:t>
            </a:r>
            <a:r>
              <a:rPr lang="ar-SA" sz="2000" b="1" dirty="0">
                <a:cs typeface="B Yagut" panose="00000400000000000000" pitchFamily="2" charset="-78"/>
              </a:rPr>
              <a:t>ﻛﻨﺘﺮل ﺻﺪا</a:t>
            </a:r>
            <a:r>
              <a:rPr lang="fa-IR" sz="2000" b="1" dirty="0">
                <a:cs typeface="B Yagut" panose="00000400000000000000" pitchFamily="2" charset="-78"/>
              </a:rPr>
              <a:t>  (</a:t>
            </a:r>
            <a:r>
              <a:rPr lang="ar-SA" sz="2000" b="1" dirty="0">
                <a:cs typeface="B Yagut" panose="00000400000000000000" pitchFamily="2" charset="-78"/>
              </a:rPr>
              <a:t> </a:t>
            </a:r>
            <a:r>
              <a:rPr lang="en-US" sz="2000" b="1" dirty="0">
                <a:cs typeface="B Yagut" panose="00000400000000000000" pitchFamily="2" charset="-78"/>
              </a:rPr>
              <a:t>Volume Control </a:t>
            </a:r>
            <a:r>
              <a:rPr lang="fa-IR" sz="2000" b="1" dirty="0">
                <a:cs typeface="B Yagut" panose="00000400000000000000" pitchFamily="2" charset="-78"/>
              </a:rPr>
              <a:t>) </a:t>
            </a:r>
          </a:p>
          <a:p>
            <a:pPr algn="r" rtl="1"/>
            <a:r>
              <a:rPr lang="fa-IR" sz="2000" b="1" dirty="0">
                <a:cs typeface="B Yagut" panose="00000400000000000000" pitchFamily="2" charset="-78"/>
              </a:rPr>
              <a:t>5-  برنامه  (</a:t>
            </a:r>
            <a:r>
              <a:rPr lang="en-US" sz="2000" b="1" dirty="0">
                <a:cs typeface="B Yagut" panose="00000400000000000000" pitchFamily="2" charset="-78"/>
              </a:rPr>
              <a:t>Windows Media Player</a:t>
            </a:r>
            <a:r>
              <a:rPr lang="fa-IR" sz="2000" b="1" dirty="0">
                <a:cs typeface="B Yagut" panose="00000400000000000000" pitchFamily="2" charset="-78"/>
              </a:rPr>
              <a:t> )</a:t>
            </a:r>
            <a:r>
              <a:rPr lang="en-US" sz="2000" b="1" dirty="0">
                <a:cs typeface="B Yagut" panose="00000400000000000000" pitchFamily="2" charset="-78"/>
              </a:rPr>
              <a:t> </a:t>
            </a:r>
            <a:r>
              <a:rPr lang="fa-IR" sz="2000" b="1" dirty="0" smtClean="0">
                <a:cs typeface="B Yagut" panose="00000400000000000000" pitchFamily="2" charset="-78"/>
              </a:rPr>
              <a:t>  </a:t>
            </a:r>
          </a:p>
          <a:p>
            <a:pPr lvl="0" algn="r" rtl="1"/>
            <a:r>
              <a:rPr lang="fa-IR" sz="2000" b="1" dirty="0">
                <a:cs typeface="B Yagut" panose="00000400000000000000" pitchFamily="2" charset="-78"/>
              </a:rPr>
              <a:t>6- اصول اجرای برنامه ها</a:t>
            </a:r>
          </a:p>
          <a:p>
            <a:pPr marL="342900" lvl="0" indent="-342900" algn="justLow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6200" algn="l"/>
              </a:tabLst>
            </a:pPr>
            <a:r>
              <a:rPr lang="fa-IR" sz="2000" dirty="0" smtClean="0">
                <a:cs typeface="B Yagut" panose="00000400000000000000" pitchFamily="2" charset="-78"/>
              </a:rPr>
              <a:t> اﺟﺮاي </a:t>
            </a:r>
            <a:r>
              <a:rPr lang="fa-IR" sz="2000" dirty="0">
                <a:cs typeface="B Yagut" panose="00000400000000000000" pitchFamily="2" charset="-78"/>
              </a:rPr>
              <a:t>ﺑﺮﻧﺎﻣﻪ ﻫﺎ از ﻃﺮﻳﻖ ﭘﻮﺷﻪ </a:t>
            </a:r>
            <a:r>
              <a:rPr lang="fa-IR" sz="2000" dirty="0" smtClean="0">
                <a:cs typeface="B Yagut" panose="00000400000000000000" pitchFamily="2" charset="-78"/>
              </a:rPr>
              <a:t>ﻓﺎﻳﻞ</a:t>
            </a:r>
          </a:p>
          <a:p>
            <a:pPr marL="342900" lvl="0" indent="-342900" algn="justLow" rtl="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6200" algn="l"/>
              </a:tabLst>
            </a:pPr>
            <a:r>
              <a:rPr lang="fa-IR" sz="2000" dirty="0" smtClean="0">
                <a:cs typeface="B Yagut" panose="00000400000000000000" pitchFamily="2" charset="-78"/>
              </a:rPr>
              <a:t> اجرای </a:t>
            </a:r>
            <a:r>
              <a:rPr lang="fa-IR" sz="2000" dirty="0">
                <a:cs typeface="B Yagut" panose="00000400000000000000" pitchFamily="2" charset="-78"/>
              </a:rPr>
              <a:t>برنامه ها توسط گزینه </a:t>
            </a:r>
            <a:r>
              <a:rPr lang="en-US" sz="2000" dirty="0">
                <a:cs typeface="B Yagut" panose="00000400000000000000" pitchFamily="2" charset="-78"/>
              </a:rPr>
              <a:t>Run</a:t>
            </a:r>
            <a:endParaRPr lang="fa-IR" sz="2000" dirty="0">
              <a:cs typeface="B Yagut" panose="00000400000000000000" pitchFamily="2" charset="-78"/>
            </a:endParaRPr>
          </a:p>
          <a:p>
            <a:pPr algn="r" rtl="1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"/>
    </mc:Choice>
    <mc:Fallback xmlns="">
      <p:transition spd="slow" advTm="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3388"/>
            <a:ext cx="8460940" cy="4364612"/>
          </a:xfrm>
        </p:spPr>
        <p:txBody>
          <a:bodyPr>
            <a:normAutofit fontScale="77500" lnSpcReduction="2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مثال) </a:t>
            </a:r>
            <a:r>
              <a:rPr lang="fa-IR" dirty="0">
                <a:cs typeface="B Yagut" panose="00000400000000000000" pitchFamily="2" charset="-78"/>
              </a:rPr>
              <a:t>ﻣﻲ ﺧﻮاﻫﻴﻢ ﺑﺮﻧﺎﻣﻪ ﻣﺎﺷﻴﻦ ﺣﺴﺎب را ﺑﻪ روش ﺑﺎﻻ اﺟﺮا ﻛﻨﻴﻢ.</a:t>
            </a:r>
          </a:p>
          <a:p>
            <a:pPr marL="0" algn="r" rtl="1"/>
            <a:r>
              <a:rPr lang="fa-IR" dirty="0" smtClean="0">
                <a:cs typeface="B Yagut" panose="00000400000000000000" pitchFamily="2" charset="-78"/>
              </a:rPr>
              <a:t>ﻣﺴﻴﺮ </a:t>
            </a:r>
            <a:r>
              <a:rPr lang="fa-IR" dirty="0">
                <a:cs typeface="B Yagut" panose="00000400000000000000" pitchFamily="2" charset="-78"/>
              </a:rPr>
              <a:t>ﺑﺮﻧﺎﻣﻪ ﻣﺎﺷﻴﻦ ﺣﺴﺎب: </a:t>
            </a:r>
            <a:r>
              <a:rPr lang="en-US" dirty="0">
                <a:cs typeface="B Yagut" panose="00000400000000000000" pitchFamily="2" charset="-78"/>
              </a:rPr>
              <a:t>C:\windows\system32</a:t>
            </a:r>
            <a:r>
              <a:rPr lang="fa-IR" dirty="0">
                <a:cs typeface="B Yagut" panose="00000400000000000000" pitchFamily="2" charset="-78"/>
              </a:rPr>
              <a:t> و ﻓﺎﻳﻞ اﺟﺮاﻳﻲ </a:t>
            </a:r>
            <a:r>
              <a:rPr lang="fa-IR" dirty="0" smtClean="0">
                <a:cs typeface="B Yagut" panose="00000400000000000000" pitchFamily="2" charset="-78"/>
              </a:rPr>
              <a:t>آن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    </a:t>
            </a:r>
            <a:r>
              <a:rPr lang="en-US" dirty="0">
                <a:cs typeface="B Yagut" panose="00000400000000000000" pitchFamily="2" charset="-78"/>
              </a:rPr>
              <a:t>Calc.exe</a:t>
            </a:r>
            <a:r>
              <a:rPr lang="fa-IR" dirty="0">
                <a:cs typeface="B Yagut" panose="00000400000000000000" pitchFamily="2" charset="-78"/>
              </a:rPr>
              <a:t>ﻣﻲ ﺑﺎﺷﺪ.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ﺑﺮاي اﻳﻦ ﻛﺎر ﻣﺮاﺣﻞ زﻳﺮ را دﻧﺒﺎل </a:t>
            </a:r>
            <a:r>
              <a:rPr lang="fa-IR" dirty="0" smtClean="0">
                <a:cs typeface="B Yagut" panose="00000400000000000000" pitchFamily="2" charset="-78"/>
              </a:rPr>
              <a:t>ﻛﻨﻴﺪ:</a:t>
            </a:r>
            <a:endParaRPr lang="fa-IR" sz="4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     </a:t>
            </a:r>
            <a:r>
              <a:rPr lang="fa-IR" dirty="0">
                <a:cs typeface="B Yagut" panose="00000400000000000000" pitchFamily="2" charset="-78"/>
              </a:rPr>
              <a:t>1-  اﺑﺘﺪا ﭘﻨﺠﺮه </a:t>
            </a:r>
            <a:r>
              <a:rPr lang="en-US" dirty="0">
                <a:cs typeface="B Yagut" panose="00000400000000000000" pitchFamily="2" charset="-78"/>
              </a:rPr>
              <a:t>Computer</a:t>
            </a:r>
            <a:r>
              <a:rPr lang="fa-IR" dirty="0">
                <a:cs typeface="B Yagut" panose="00000400000000000000" pitchFamily="2" charset="-78"/>
              </a:rPr>
              <a:t>را ﺑﺎز ﻛﻨﻴﺪ.	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     2- روي </a:t>
            </a:r>
            <a:r>
              <a:rPr lang="fa-IR" dirty="0" smtClean="0">
                <a:cs typeface="B Yagut" panose="00000400000000000000" pitchFamily="2" charset="-78"/>
              </a:rPr>
              <a:t>دراﻳﻮ</a:t>
            </a:r>
            <a:r>
              <a:rPr lang="en-AU" dirty="0" smtClean="0">
                <a:cs typeface="B Yagut" panose="00000400000000000000" pitchFamily="2" charset="-78"/>
              </a:rPr>
              <a:t>C </a:t>
            </a:r>
            <a:r>
              <a:rPr lang="fa-IR" dirty="0" smtClean="0">
                <a:cs typeface="B Yagut" panose="00000400000000000000" pitchFamily="2" charset="-78"/>
              </a:rPr>
              <a:t> داﺑﻞ </a:t>
            </a:r>
            <a:r>
              <a:rPr lang="fa-IR" dirty="0">
                <a:cs typeface="B Yagut" panose="00000400000000000000" pitchFamily="2" charset="-78"/>
              </a:rPr>
              <a:t>ﻛﻠﻴﻚ ﻛﻨﻴﺪ ﺗﺎ اﻃﻼﻋﺎت آن ﻧﻤﺎﻳﺶ داده ﺷﻮد.	</a:t>
            </a:r>
          </a:p>
          <a:p>
            <a:pPr marL="0" indent="0" algn="r" rtl="1">
              <a:buNone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     3- روي ﭘﻮﺷﻪ</a:t>
            </a:r>
            <a:r>
              <a:rPr lang="en-US" dirty="0">
                <a:cs typeface="B Yagut" panose="00000400000000000000" pitchFamily="2" charset="-78"/>
              </a:rPr>
              <a:t>Windows</a:t>
            </a:r>
            <a:r>
              <a:rPr lang="fa-IR" dirty="0">
                <a:cs typeface="B Yagut" panose="00000400000000000000" pitchFamily="2" charset="-78"/>
              </a:rPr>
              <a:t> داﺑﻞ ﻛﻠﻴﻚ ﻛﺮده ﺗﺎ ﺑﺎز ﺷﻮد، ﺳﭙﺲ روي </a:t>
            </a:r>
            <a:r>
              <a:rPr lang="fa-IR" dirty="0" smtClean="0">
                <a:cs typeface="B Yagut" panose="00000400000000000000" pitchFamily="2" charset="-78"/>
              </a:rPr>
              <a:t>ﭘﻮﺷﻪ</a:t>
            </a:r>
          </a:p>
          <a:p>
            <a:pPr marL="0" indent="0" algn="r" rtl="1">
              <a:buNone/>
            </a:pPr>
            <a:r>
              <a:rPr lang="en-US" dirty="0" smtClean="0">
                <a:cs typeface="B Yagut" panose="00000400000000000000" pitchFamily="2" charset="-78"/>
              </a:rPr>
              <a:t> System32          </a:t>
            </a:r>
            <a:r>
              <a:rPr lang="fa-IR" dirty="0" smtClean="0">
                <a:cs typeface="B Yagut" panose="00000400000000000000" pitchFamily="2" charset="-78"/>
              </a:rPr>
              <a:t>داﺑﻞ  </a:t>
            </a:r>
            <a:r>
              <a:rPr lang="fa-IR" dirty="0">
                <a:cs typeface="B Yagut" panose="00000400000000000000" pitchFamily="2" charset="-78"/>
              </a:rPr>
              <a:t>ﻛﻠﻴﻚ ﻛﻨﻴﺪ.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     4- روي ﻓﺎﻳﻞ </a:t>
            </a:r>
            <a:r>
              <a:rPr lang="en-US" dirty="0">
                <a:cs typeface="B Yagut" panose="00000400000000000000" pitchFamily="2" charset="-78"/>
              </a:rPr>
              <a:t>Calc.exe</a:t>
            </a:r>
            <a:r>
              <a:rPr lang="fa-IR" dirty="0">
                <a:cs typeface="B Yagut" panose="00000400000000000000" pitchFamily="2" charset="-78"/>
              </a:rPr>
              <a:t>داﺑﻞ ﻛﻠﻴﻚ ﻛﻨﻴﺪ ﺗﺎ ﺑﺮﻧﺎﻣﻪ ﻣﺎﺷﻴﻦ ﺣﺴﺎب اﺟﺮا ﺷﻮد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      (ﺷﻜﻞ</a:t>
            </a:r>
            <a:r>
              <a:rPr lang="fa-IR" dirty="0" smtClean="0">
                <a:cs typeface="B Yagut" panose="00000400000000000000" pitchFamily="2" charset="-78"/>
              </a:rPr>
              <a:t>‏4-22).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914237"/>
            <a:ext cx="813690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500" dirty="0">
                <a:cs typeface="B Yagut" panose="00000400000000000000" pitchFamily="2" charset="-78"/>
              </a:rPr>
              <a:t>ﭘﺲ از ﻧﺎم دراﻳﻮ ﻫﻤﻴﺸﻪ </a:t>
            </a:r>
            <a:r>
              <a:rPr lang="fa-IR" sz="2500" dirty="0" smtClean="0">
                <a:cs typeface="B Yagut" panose="00000400000000000000" pitchFamily="2" charset="-78"/>
              </a:rPr>
              <a:t>ﻋﻼﻣﺖ</a:t>
            </a:r>
            <a:r>
              <a:rPr lang="en-US" sz="2500" dirty="0" smtClean="0">
                <a:cs typeface="B Yagut" panose="00000400000000000000" pitchFamily="2" charset="-78"/>
              </a:rPr>
              <a:t>”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: </a:t>
            </a:r>
            <a:r>
              <a:rPr lang="en-US" sz="2500" dirty="0" smtClean="0">
                <a:cs typeface="B Yagut" panose="00000400000000000000" pitchFamily="2" charset="-78"/>
              </a:rPr>
              <a:t>“</a:t>
            </a:r>
            <a:r>
              <a:rPr lang="fa-IR" sz="2500" dirty="0" smtClean="0">
                <a:cs typeface="B Yagut" panose="00000400000000000000" pitchFamily="2" charset="-78"/>
              </a:rPr>
              <a:t>  ﻗﺮار </a:t>
            </a:r>
            <a:r>
              <a:rPr lang="fa-IR" sz="2500" dirty="0">
                <a:cs typeface="B Yagut" panose="00000400000000000000" pitchFamily="2" charset="-78"/>
              </a:rPr>
              <a:t>ﻣﻲ ﮔﻴﺮد، </a:t>
            </a:r>
            <a:r>
              <a:rPr lang="fa-IR" sz="2500" dirty="0" smtClean="0">
                <a:cs typeface="B Yagut" panose="00000400000000000000" pitchFamily="2" charset="-78"/>
              </a:rPr>
              <a:t>ﻣﺎﻧﻨد </a:t>
            </a:r>
            <a:r>
              <a:rPr lang="en-AU" sz="2500" dirty="0" smtClean="0">
                <a:cs typeface="B Yagut" panose="00000400000000000000" pitchFamily="2" charset="-78"/>
              </a:rPr>
              <a:t>C</a:t>
            </a:r>
            <a:r>
              <a:rPr lang="en-US" sz="2500" dirty="0">
                <a:cs typeface="B Yagut" panose="00000400000000000000" pitchFamily="2" charset="-78"/>
              </a:rPr>
              <a:t>:</a:t>
            </a: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.   ﻧﺎم دراﻳﻮﻫﺎ</a:t>
            </a:r>
            <a:r>
              <a:rPr lang="fa-IR" sz="2500" dirty="0">
                <a:cs typeface="B Yagut" panose="00000400000000000000" pitchFamily="2" charset="-78"/>
              </a:rPr>
              <a:t>، ﭘﻮﺷﻪ ﻫﺎ و ﻓﺎﻳﻞ ﻫﺎ ﺑﺎ </a:t>
            </a:r>
            <a:r>
              <a:rPr lang="fa-IR" sz="2500" dirty="0" smtClean="0">
                <a:cs typeface="B Yagut" panose="00000400000000000000" pitchFamily="2" charset="-78"/>
              </a:rPr>
              <a:t>ﻋﻼﻣﺖ </a:t>
            </a:r>
            <a:r>
              <a:rPr lang="en-US" sz="2500" dirty="0" smtClean="0">
                <a:cs typeface="B Yagut" panose="00000400000000000000" pitchFamily="2" charset="-78"/>
              </a:rPr>
              <a:t> “\ “</a:t>
            </a:r>
            <a:r>
              <a:rPr lang="fa-IR" sz="2500" dirty="0" smtClean="0">
                <a:cs typeface="B Yagut" panose="00000400000000000000" pitchFamily="2" charset="-78"/>
              </a:rPr>
              <a:t>از </a:t>
            </a:r>
            <a:r>
              <a:rPr lang="fa-IR" sz="2500" dirty="0">
                <a:cs typeface="B Yagut" panose="00000400000000000000" pitchFamily="2" charset="-78"/>
              </a:rPr>
              <a:t>ﻳﻜﺪﻳﮕﺮ ﺟﺪا ﻣﻲ ﺷﻮﻧﺪ ﻛﻪ ﺑﻪ آن </a:t>
            </a:r>
            <a:r>
              <a:rPr lang="fa-IR" sz="2500" dirty="0" smtClean="0">
                <a:cs typeface="B Yagut" panose="00000400000000000000" pitchFamily="2" charset="-78"/>
              </a:rPr>
              <a:t>ﻣﺴﻴﺮ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ﻣﻲ </a:t>
            </a:r>
            <a:r>
              <a:rPr lang="fa-IR" sz="2500" dirty="0">
                <a:cs typeface="B Yagut" panose="00000400000000000000" pitchFamily="2" charset="-78"/>
              </a:rPr>
              <a:t>ﮔﻮﻳﻨﺪ، ﻣﺎﻧﻨﺪ 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en-US" sz="2500" dirty="0">
                <a:cs typeface="B Yagut" panose="00000400000000000000" pitchFamily="2" charset="-78"/>
              </a:rPr>
              <a:t> C:\Class\test.exe</a:t>
            </a:r>
            <a:endParaRPr lang="fa-IR" sz="25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7884368" y="554197"/>
            <a:ext cx="792088" cy="360040"/>
          </a:xfrm>
          <a:prstGeom prst="wedgeRoundRect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indent="0" algn="r" rtl="1">
              <a:buNone/>
            </a:pPr>
            <a:r>
              <a:rPr lang="fa-IR" sz="1600" b="1" dirty="0">
                <a:cs typeface="B Yagut" panose="00000400000000000000" pitchFamily="2" charset="-78"/>
              </a:rPr>
              <a:t>نکته 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6"/>
    </mc:Choice>
    <mc:Fallback xmlns="">
      <p:transition spd="slow" advTm="4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35696" y="5707405"/>
            <a:ext cx="5220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fa-IR" dirty="0">
                <a:cs typeface="B Yagut" panose="00000400000000000000" pitchFamily="2" charset="-78"/>
              </a:rPr>
              <a:t>ﺷﻜﻞ </a:t>
            </a:r>
            <a:r>
              <a:rPr lang="fa-IR" dirty="0" smtClean="0">
                <a:cs typeface="B Yagut" panose="00000400000000000000" pitchFamily="2" charset="-78"/>
              </a:rPr>
              <a:t>‏4 -22  </a:t>
            </a:r>
            <a:r>
              <a:rPr lang="fa-IR" dirty="0">
                <a:cs typeface="B Yagut" panose="00000400000000000000" pitchFamily="2" charset="-78"/>
              </a:rPr>
              <a:t>اﺟﺮاي ﺑﺮﻧﺎﻣﻪ ﻣﺎﺷﻴﻦ ﺣﺴﺎب از ﻃﺮﻳﻖ ﭘﻮﺷﻪ ﻓﺎﻳﻞ</a:t>
            </a:r>
            <a:endParaRPr lang="en-AU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r="2195" b="2607"/>
          <a:stretch/>
        </p:blipFill>
        <p:spPr bwMode="auto">
          <a:xfrm>
            <a:off x="755576" y="1026529"/>
            <a:ext cx="6775470" cy="4378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275856" y="3286112"/>
            <a:ext cx="953851" cy="925118"/>
          </a:xfrm>
          <a:prstGeom prst="wedgeRectCallout">
            <a:avLst>
              <a:gd name="adj1" fmla="val 83920"/>
              <a:gd name="adj2" fmla="val -1446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400" b="1" dirty="0">
                <a:cs typeface="B Yagut" pitchFamily="2" charset="-78"/>
              </a:rPr>
              <a:t>برنامه قابل اجرایی ماشین </a:t>
            </a:r>
            <a:r>
              <a:rPr lang="fa-IR" sz="1400" b="1" dirty="0" smtClean="0">
                <a:cs typeface="B Yagut" pitchFamily="2" charset="-78"/>
              </a:rPr>
              <a:t>حساب</a:t>
            </a:r>
            <a:endParaRPr lang="en-US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1"/>
    </mc:Choice>
    <mc:Fallback xmlns="">
      <p:transition spd="slow" advTm="2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82" y="1268760"/>
            <a:ext cx="8424936" cy="4464496"/>
          </a:xfrm>
        </p:spPr>
        <p:txBody>
          <a:bodyPr>
            <a:normAutofit fontScale="25000" lnSpcReduction="20000"/>
          </a:bodyPr>
          <a:lstStyle/>
          <a:p>
            <a:pPr algn="r" rtl="1"/>
            <a:r>
              <a:rPr lang="fa-IR" sz="10000" dirty="0">
                <a:cs typeface="B Yagut" panose="00000400000000000000" pitchFamily="2" charset="-78"/>
              </a:rPr>
              <a:t>ﻳﻜﻲ دﻳﮕﺮ از روش ﻫﺎي اﺟﺮاي ﺑﺮﻧﺎﻣﻪ ﻫﺎ، اﺳﺘﻔﺎده از ﮔﺰﻳﻨﻪ </a:t>
            </a:r>
            <a:r>
              <a:rPr lang="en-US" sz="10000" dirty="0">
                <a:cs typeface="B Yagut" panose="00000400000000000000" pitchFamily="2" charset="-78"/>
              </a:rPr>
              <a:t>Run </a:t>
            </a:r>
            <a:r>
              <a:rPr lang="fa-IR" sz="10000" dirty="0">
                <a:cs typeface="B Yagut" panose="00000400000000000000" pitchFamily="2" charset="-78"/>
              </a:rPr>
              <a:t> در ﻣﻨﻮي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10000" dirty="0">
                <a:cs typeface="B Yagut" panose="00000400000000000000" pitchFamily="2" charset="-78"/>
              </a:rPr>
              <a:t>   </a:t>
            </a:r>
            <a:r>
              <a:rPr lang="en-AU" sz="10000" dirty="0">
                <a:cs typeface="B Yagut" panose="00000400000000000000" pitchFamily="2" charset="-78"/>
              </a:rPr>
              <a:t>Start </a:t>
            </a:r>
            <a:r>
              <a:rPr lang="fa-IR" sz="10000" dirty="0">
                <a:cs typeface="B Yagut" panose="00000400000000000000" pitchFamily="2" charset="-78"/>
              </a:rPr>
              <a:t> است. </a:t>
            </a:r>
          </a:p>
          <a:p>
            <a:pPr algn="r" rtl="1"/>
            <a:r>
              <a:rPr lang="fa-IR" sz="10000" dirty="0">
                <a:cs typeface="B Yagut" panose="00000400000000000000" pitchFamily="2" charset="-78"/>
              </a:rPr>
              <a:t>ﺑﺎ ﻛﻠﻴﻚ روي ﮔﺰﻳﻨﻪ </a:t>
            </a:r>
            <a:r>
              <a:rPr lang="en-US" sz="10000" dirty="0">
                <a:cs typeface="B Yagut" panose="00000400000000000000" pitchFamily="2" charset="-78"/>
              </a:rPr>
              <a:t>Run </a:t>
            </a:r>
            <a:r>
              <a:rPr lang="fa-IR" sz="10000" dirty="0">
                <a:cs typeface="B Yagut" panose="00000400000000000000" pitchFamily="2" charset="-78"/>
              </a:rPr>
              <a:t> در ﻣﻨﻮي </a:t>
            </a:r>
            <a:r>
              <a:rPr lang="en-AU" sz="10000" dirty="0">
                <a:cs typeface="B Yagut" panose="00000400000000000000" pitchFamily="2" charset="-78"/>
              </a:rPr>
              <a:t>Start، </a:t>
            </a:r>
            <a:r>
              <a:rPr lang="fa-IR" sz="10000" dirty="0">
                <a:cs typeface="B Yagut" panose="00000400000000000000" pitchFamily="2" charset="-78"/>
              </a:rPr>
              <a:t>ﻛﺎدر</a:t>
            </a:r>
            <a:r>
              <a:rPr lang="en-US" sz="10000" dirty="0">
                <a:cs typeface="B Yagut" panose="00000400000000000000" pitchFamily="2" charset="-78"/>
              </a:rPr>
              <a:t>Run </a:t>
            </a:r>
            <a:r>
              <a:rPr lang="fa-IR" sz="10000" dirty="0">
                <a:cs typeface="B Yagut" panose="00000400000000000000" pitchFamily="2" charset="-78"/>
              </a:rPr>
              <a:t> ﺑﺎز ﻣﻲ ﺷﻮد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10000" dirty="0">
                <a:cs typeface="B Yagut" panose="00000400000000000000" pitchFamily="2" charset="-78"/>
              </a:rPr>
              <a:t>    (ﺷﻜﻞ</a:t>
            </a:r>
            <a:r>
              <a:rPr lang="fa-IR" sz="10000" dirty="0" smtClean="0">
                <a:cs typeface="B Yagut" panose="00000400000000000000" pitchFamily="2" charset="-78"/>
              </a:rPr>
              <a:t>‏4-23). </a:t>
            </a:r>
            <a:endParaRPr lang="fa-IR" sz="10000" dirty="0">
              <a:cs typeface="B Yagut" panose="00000400000000000000" pitchFamily="2" charset="-78"/>
            </a:endParaRPr>
          </a:p>
          <a:p>
            <a:pPr algn="r" rtl="1"/>
            <a:r>
              <a:rPr lang="fa-IR" sz="10000" dirty="0">
                <a:cs typeface="B Yagut" panose="00000400000000000000" pitchFamily="2" charset="-78"/>
              </a:rPr>
              <a:t> در اﻳﻦ ﻛﺎدر ﻣﻲ ﺗﻮاﻧﻴﺪ آدرس و ﻧﺎم ﻓﺎﻳﻞ اﺟﺮاﻳﻲ ﻣﻮرد ﻧﻈﺮ را ﻧﻮﺷﺘﻪ و ﺑﺎ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10000" dirty="0">
                <a:cs typeface="B Yagut" panose="00000400000000000000" pitchFamily="2" charset="-78"/>
              </a:rPr>
              <a:t>    ﻛﻠﻴﻚ روي دﻛﻤﻪ </a:t>
            </a:r>
            <a:r>
              <a:rPr lang="en-US" sz="10000" dirty="0">
                <a:cs typeface="B Yagut" panose="00000400000000000000" pitchFamily="2" charset="-78"/>
              </a:rPr>
              <a:t>ok</a:t>
            </a:r>
            <a:r>
              <a:rPr lang="en-AU" sz="10000" dirty="0">
                <a:cs typeface="B Yagut" panose="00000400000000000000" pitchFamily="2" charset="-78"/>
              </a:rPr>
              <a:t> </a:t>
            </a:r>
            <a:r>
              <a:rPr lang="fa-IR" sz="10000" dirty="0">
                <a:cs typeface="B Yagut" panose="00000400000000000000" pitchFamily="2" charset="-78"/>
              </a:rPr>
              <a:t> آن را اﺟﺮا ﻛﻨﻴﺪ. در ﺻﻮرﺗﻲ ﻛﻪ اﺳﻢ ﻳﺎ آدرس ﻛﺎﻣﻞ </a:t>
            </a:r>
            <a:endParaRPr lang="fa-IR" sz="10000" dirty="0" smtClean="0">
              <a:cs typeface="B Yagut" panose="00000400000000000000" pitchFamily="2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10000" dirty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   ﻓﺎﻳﻞ </a:t>
            </a:r>
            <a:r>
              <a:rPr lang="fa-IR" sz="10000" dirty="0">
                <a:cs typeface="B Yagut" panose="00000400000000000000" pitchFamily="2" charset="-78"/>
              </a:rPr>
              <a:t>را ﻧﻤﻲ داﻧﻴﺪ، ﺑﺎ ﻛﻠﻴﻚ روي </a:t>
            </a:r>
            <a:r>
              <a:rPr lang="fa-IR" sz="10000" dirty="0" smtClean="0">
                <a:cs typeface="B Yagut" panose="00000400000000000000" pitchFamily="2" charset="-78"/>
              </a:rPr>
              <a:t>دﻛﻤﻪ</a:t>
            </a:r>
            <a:r>
              <a:rPr lang="en-US" sz="10000" dirty="0" smtClean="0">
                <a:cs typeface="B Yagut" panose="00000400000000000000" pitchFamily="2" charset="-78"/>
              </a:rPr>
              <a:t>Browse  </a:t>
            </a:r>
            <a:r>
              <a:rPr lang="en-AU" sz="10000" dirty="0" smtClean="0">
                <a:cs typeface="B Yagut" panose="00000400000000000000" pitchFamily="2" charset="-78"/>
              </a:rPr>
              <a:t>، </a:t>
            </a:r>
            <a:r>
              <a:rPr lang="fa-IR" sz="10000" dirty="0">
                <a:cs typeface="B Yagut" panose="00000400000000000000" pitchFamily="2" charset="-78"/>
              </a:rPr>
              <a:t>ﻣﺴﻴﺮ آن را ﻣﺸﺨﺺ </a:t>
            </a:r>
            <a:endParaRPr lang="fa-IR" sz="10000" dirty="0" smtClean="0">
              <a:cs typeface="B Yagut" panose="00000400000000000000" pitchFamily="2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fa-IR" sz="10000" dirty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    ﻛﻨﻴﺪ</a:t>
            </a:r>
            <a:r>
              <a:rPr lang="fa-IR" sz="9600" dirty="0">
                <a:cs typeface="B Yagut" panose="00000400000000000000" pitchFamily="2" charset="-78"/>
              </a:rPr>
              <a:t>.</a:t>
            </a:r>
          </a:p>
          <a:p>
            <a:pPr marL="137160" indent="0" algn="r" rtl="1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AU" sz="20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0445" y="548680"/>
            <a:ext cx="43924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500" b="1" dirty="0" smtClean="0">
                <a:solidFill>
                  <a:schemeClr val="tx1"/>
                </a:solidFill>
                <a:cs typeface="B Yagut" panose="00000400000000000000" pitchFamily="2" charset="-78"/>
              </a:rPr>
              <a:t>اجرای برنامه ها توسط گزینه </a:t>
            </a:r>
            <a:r>
              <a:rPr lang="en-US" sz="2500" b="1" dirty="0" smtClean="0">
                <a:solidFill>
                  <a:schemeClr val="tx1"/>
                </a:solidFill>
              </a:rPr>
              <a:t>Run</a:t>
            </a:r>
            <a:endParaRPr lang="fa-IR" sz="25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77109"/>
            <a:ext cx="3816424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35696" y="6272768"/>
            <a:ext cx="1879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cs typeface="B Yagut" pitchFamily="2" charset="-78"/>
              </a:rPr>
              <a:t>Run </a:t>
            </a:r>
            <a:r>
              <a:rPr lang="fa-IR" sz="1600" b="1" dirty="0" smtClean="0">
                <a:cs typeface="B Yagut" pitchFamily="2" charset="-78"/>
              </a:rPr>
              <a:t>ﺷﻜﻞ ‏4 -23-  ﻛﺎدر</a:t>
            </a:r>
            <a:endParaRPr lang="en-AU" sz="1600" b="1" dirty="0">
              <a:cs typeface="B Yagut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9"/>
    </mc:Choice>
    <mc:Fallback xmlns="">
      <p:transition spd="slow" advTm="3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/>
          <a:stretch/>
        </p:blipFill>
        <p:spPr bwMode="auto">
          <a:xfrm>
            <a:off x="971600" y="3429000"/>
            <a:ext cx="3169646" cy="325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605418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ﺑﻪ ﻃﻮر ﭘﻴﺶ ﻓﺮض اﻳﻦ ﮔﺰﻳﻨﻪ در ﻣﻨﻮي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en-AU" sz="2500" dirty="0">
                <a:cs typeface="B Yagut" panose="00000400000000000000" pitchFamily="2" charset="-78"/>
              </a:rPr>
              <a:t>S</a:t>
            </a:r>
            <a:r>
              <a:rPr lang="en-US" sz="2500" dirty="0">
                <a:cs typeface="B Yagut" panose="00000400000000000000" pitchFamily="2" charset="-78"/>
              </a:rPr>
              <a:t>t</a:t>
            </a:r>
            <a:r>
              <a:rPr lang="en-AU" sz="2500" dirty="0">
                <a:cs typeface="B Yagut" panose="00000400000000000000" pitchFamily="2" charset="-78"/>
              </a:rPr>
              <a:t>art </a:t>
            </a:r>
            <a:r>
              <a:rPr lang="fa-IR" sz="2500" dirty="0" smtClean="0">
                <a:cs typeface="B Yagut" panose="00000400000000000000" pitchFamily="2" charset="-78"/>
              </a:rPr>
              <a:t>وﻳﻨﺪوز ٧ وﺟﻮد ﻧﺪارد،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ﺑﺮاي اﻓﺰودن اﻳﻦ ﮔﺰﻳﻨﻪ ﺑﻪ ﻣﻨﻮي </a:t>
            </a:r>
            <a:r>
              <a:rPr lang="en-AU" sz="2500" dirty="0" smtClean="0">
                <a:cs typeface="B Yagut" panose="00000400000000000000" pitchFamily="2" charset="-78"/>
              </a:rPr>
              <a:t>S</a:t>
            </a:r>
            <a:r>
              <a:rPr lang="en-US" sz="2500" dirty="0">
                <a:cs typeface="B Yagut" panose="00000400000000000000" pitchFamily="2" charset="-78"/>
              </a:rPr>
              <a:t>t</a:t>
            </a:r>
            <a:r>
              <a:rPr lang="en-AU" sz="2500" dirty="0" smtClean="0">
                <a:cs typeface="B Yagut" panose="00000400000000000000" pitchFamily="2" charset="-78"/>
              </a:rPr>
              <a:t>art</a:t>
            </a:r>
            <a:r>
              <a:rPr lang="fa-IR" sz="2500" dirty="0" smtClean="0">
                <a:cs typeface="B Yagut" panose="00000400000000000000" pitchFamily="2" charset="-78"/>
              </a:rPr>
              <a:t> ﻣﺮاﺣﻞ زﻳﺮ را اﻧﺠﺎم دﻫﻴﺪ: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  1- روي ﻣﻨﻮي</a:t>
            </a:r>
            <a:r>
              <a:rPr lang="en-AU" sz="2500" dirty="0" smtClean="0">
                <a:cs typeface="B Yagut" panose="00000400000000000000" pitchFamily="2" charset="-78"/>
              </a:rPr>
              <a:t>Start </a:t>
            </a:r>
            <a:r>
              <a:rPr lang="fa-IR" sz="2500" dirty="0" smtClean="0">
                <a:cs typeface="B Yagut" panose="00000400000000000000" pitchFamily="2" charset="-78"/>
              </a:rPr>
              <a:t> ﻛﻠﻴﻚ راﺳﺖ ﻛﺮده و ﮔﺰﻳﻨﻪ </a:t>
            </a:r>
            <a:r>
              <a:rPr lang="en-AU" sz="2500" dirty="0" smtClean="0">
                <a:cs typeface="B Yagut" panose="00000400000000000000" pitchFamily="2" charset="-78"/>
              </a:rPr>
              <a:t>Properties </a:t>
            </a:r>
            <a:r>
              <a:rPr lang="fa-IR" sz="2500" dirty="0" smtClean="0">
                <a:cs typeface="B Yagut" panose="00000400000000000000" pitchFamily="2" charset="-78"/>
              </a:rPr>
              <a:t>را اﻧﺘﺨﺎب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کنید.</a:t>
            </a: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   2- در ﻛﺎدر ﺑﺎز ﺷﺪه، روي ﮔﺰﻳﻨﻪ</a:t>
            </a:r>
            <a:r>
              <a:rPr lang="en-US" sz="2500" dirty="0" smtClean="0">
                <a:cs typeface="B Yagut" pitchFamily="2" charset="-78"/>
              </a:rPr>
              <a:t>Customize  </a:t>
            </a:r>
            <a:r>
              <a:rPr lang="fa-IR" sz="2500" dirty="0" smtClean="0">
                <a:cs typeface="B Yagut" panose="00000400000000000000" pitchFamily="2" charset="-78"/>
              </a:rPr>
              <a:t> ﻛﻠﻴﻚ ﻛﺮده و درﻟﻴﺴﺖ</a:t>
            </a: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نمایان ﺷﺪه، ﮔﺰﻳﻨﻪ </a:t>
            </a:r>
            <a:r>
              <a:rPr lang="en-US" sz="2500" dirty="0" smtClean="0">
                <a:cs typeface="B Yagut" pitchFamily="2" charset="-78"/>
              </a:rPr>
              <a:t>Run Command</a:t>
            </a:r>
            <a:r>
              <a:rPr lang="fa-IR" sz="2500" dirty="0" smtClean="0">
                <a:cs typeface="B Yagut" panose="00000400000000000000" pitchFamily="2" charset="-78"/>
              </a:rPr>
              <a:t> را اﻧﺘﺨﺎب ﻛﻨﻴﺪ (ﺷﻜﻞ‏4-24).</a:t>
            </a:r>
          </a:p>
          <a:p>
            <a:pPr algn="r" rtl="1"/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4622" y="6093296"/>
            <a:ext cx="3970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1600" b="1" dirty="0" smtClean="0">
                <a:cs typeface="B Yagut" pitchFamily="2" charset="-78"/>
              </a:rPr>
              <a:t>ﺷﻜﻞ ‏4 -24- اضافه کردن گزینه </a:t>
            </a:r>
            <a:r>
              <a:rPr lang="en-US" sz="1600" b="1" dirty="0" smtClean="0">
                <a:cs typeface="B Yagut" pitchFamily="2" charset="-78"/>
              </a:rPr>
              <a:t> Run</a:t>
            </a:r>
            <a:r>
              <a:rPr lang="fa-IR" sz="1600" b="1" dirty="0" smtClean="0">
                <a:cs typeface="B Yagut" pitchFamily="2" charset="-78"/>
              </a:rPr>
              <a:t>به منوی </a:t>
            </a:r>
            <a:r>
              <a:rPr lang="en-US" sz="1600" b="1" dirty="0" smtClean="0">
                <a:cs typeface="B Yagut" pitchFamily="2" charset="-78"/>
              </a:rPr>
              <a:t>Start</a:t>
            </a:r>
            <a:endParaRPr lang="en-AU" sz="1600" b="1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7"/>
    </mc:Choice>
    <mc:Fallback xmlns="">
      <p:transition spd="slow" advTm="3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3600400"/>
          </a:xfrm>
        </p:spPr>
        <p:txBody>
          <a:bodyPr>
            <a:normAutofit/>
          </a:bodyPr>
          <a:lstStyle/>
          <a:p>
            <a:pPr algn="r" rtl="1"/>
            <a:endParaRPr lang="fa-IR" sz="28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1- در ﺻﻮرﺗﻲ ﻛﻪ آدرس ﻳﻚ ﭘﻮﺷﻪ در ﻛﺎدر</a:t>
            </a:r>
            <a:r>
              <a:rPr lang="en-AU" sz="2500" dirty="0" smtClean="0">
                <a:cs typeface="B Yagut" panose="00000400000000000000" pitchFamily="2" charset="-78"/>
              </a:rPr>
              <a:t>R</a:t>
            </a:r>
            <a:r>
              <a:rPr lang="en-US" sz="2500" dirty="0" smtClean="0">
                <a:cs typeface="B Yagut" panose="00000400000000000000" pitchFamily="2" charset="-78"/>
              </a:rPr>
              <a:t>u</a:t>
            </a:r>
            <a:r>
              <a:rPr lang="en-AU" sz="2500" dirty="0" smtClean="0">
                <a:cs typeface="B Yagut" panose="00000400000000000000" pitchFamily="2" charset="-78"/>
              </a:rPr>
              <a:t>n </a:t>
            </a:r>
            <a:r>
              <a:rPr lang="fa-IR" sz="2500" dirty="0" smtClean="0">
                <a:cs typeface="B Yagut" panose="00000400000000000000" pitchFamily="2" charset="-78"/>
              </a:rPr>
              <a:t> ﻧﻮﺷﺘﻪ ﺷﻮد، ﻣﺤﺘﻮﻳﺎت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  ﭘﻮﺷﻪ ﻧﻤﺎﻳﺶ داده ﻣﻲ ﺷﻮد.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2-  </a:t>
            </a:r>
            <a:r>
              <a:rPr lang="fa-IR" sz="2500" dirty="0">
                <a:cs typeface="B Yagut" panose="00000400000000000000" pitchFamily="2" charset="-78"/>
              </a:rPr>
              <a:t>ﺑﺮاي اﺟﺮاي ﺑﺮﻧﺎﻣﻪ ﻫﺎﻳﻲ ﻛﻪ در </a:t>
            </a:r>
            <a:r>
              <a:rPr lang="fa-IR" sz="2500" dirty="0" smtClean="0">
                <a:cs typeface="B Yagut" panose="00000400000000000000" pitchFamily="2" charset="-78"/>
              </a:rPr>
              <a:t>ﻣﺴﻴﺮ </a:t>
            </a:r>
            <a:r>
              <a:rPr lang="en-US" sz="2500" dirty="0" smtClean="0">
                <a:cs typeface="B Yagut" pitchFamily="2" charset="-78"/>
              </a:rPr>
              <a:t>C:\</a:t>
            </a:r>
            <a:r>
              <a:rPr lang="en-US" sz="2500" dirty="0">
                <a:cs typeface="B Yagut" pitchFamily="2" charset="-78"/>
              </a:rPr>
              <a:t>windows\system32 </a:t>
            </a:r>
            <a:r>
              <a:rPr lang="fa-IR" sz="2500" dirty="0" smtClean="0">
                <a:cs typeface="B Yagut" pitchFamily="2" charset="-78"/>
              </a:rPr>
              <a:t> 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وﺟﻮد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 دارﻧﺪ</a:t>
            </a:r>
            <a:r>
              <a:rPr lang="fa-IR" sz="2500" dirty="0">
                <a:cs typeface="B Yagut" panose="00000400000000000000" pitchFamily="2" charset="-78"/>
              </a:rPr>
              <a:t>، ﻛﺎﻓﻲ اﺳﺖ ﻧﺎم ﻓﺎﻳﻞ اﺟﺮاﻳﻲ آن ﻫﺎ را ﺗﺎﻳﭗ ﻛﻨﻴﺪ.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ﺑﺮاي </a:t>
            </a:r>
            <a:r>
              <a:rPr lang="fa-IR" sz="2500" dirty="0">
                <a:cs typeface="B Yagut" panose="00000400000000000000" pitchFamily="2" charset="-78"/>
              </a:rPr>
              <a:t>ﻣﺜﺎل ﺟﻬﺖ اﺟﺮاي ﺑﺮﻧﺎﻣﻪ ﻣﺎﺷﻴﻦ ﺣﺴﺎب، ﻋﺒﺎرت </a:t>
            </a:r>
            <a:r>
              <a:rPr lang="en-US" sz="2500" dirty="0" err="1" smtClean="0">
                <a:cs typeface="B Yagut" pitchFamily="2" charset="-78"/>
              </a:rPr>
              <a:t>Calc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و </a:t>
            </a:r>
            <a:r>
              <a:rPr lang="fa-IR" sz="2500" dirty="0">
                <a:cs typeface="B Yagut" panose="00000400000000000000" pitchFamily="2" charset="-78"/>
              </a:rPr>
              <a:t>ﺑﺮاي اﺟﺮاي ﺑﺮﻧﺎﻣﻪ ﻧﻘﺎﺷﻲ ﻋﺒﺎرت </a:t>
            </a:r>
            <a:r>
              <a:rPr lang="en-US" sz="2500" dirty="0" err="1" smtClean="0">
                <a:cs typeface="B Yagut" pitchFamily="2" charset="-78"/>
              </a:rPr>
              <a:t>ms</a:t>
            </a:r>
            <a:r>
              <a:rPr lang="en-US" sz="2500" dirty="0" smtClean="0">
                <a:cs typeface="B Yagut" pitchFamily="2" charset="-78"/>
              </a:rPr>
              <a:t> paint </a:t>
            </a:r>
            <a:r>
              <a:rPr lang="fa-IR" sz="2500" dirty="0" smtClean="0">
                <a:cs typeface="B Yagut" pitchFamily="2" charset="-78"/>
              </a:rPr>
              <a:t> 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را </a:t>
            </a:r>
            <a:r>
              <a:rPr lang="fa-IR" sz="2500" dirty="0">
                <a:cs typeface="B Yagut" panose="00000400000000000000" pitchFamily="2" charset="-78"/>
              </a:rPr>
              <a:t>ﺗﺎﻳﭗ </a:t>
            </a:r>
            <a:r>
              <a:rPr lang="fa-IR" sz="2500" dirty="0" smtClean="0">
                <a:cs typeface="B Yagut" panose="00000400000000000000" pitchFamily="2" charset="-78"/>
              </a:rPr>
              <a:t>ﻛﻨﻴﺪ</a:t>
            </a:r>
            <a:r>
              <a:rPr lang="en-US" sz="2500" dirty="0" smtClean="0">
                <a:cs typeface="B Yagut" panose="00000400000000000000" pitchFamily="2" charset="-78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/>
            <a:endParaRPr lang="en-AU" sz="2000" dirty="0">
              <a:cs typeface="B Yagut" panose="00000400000000000000" pitchFamily="2" charset="-78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956376" y="548680"/>
            <a:ext cx="648072" cy="432048"/>
          </a:xfrm>
          <a:prstGeom prst="wedgeRoundRectCallout">
            <a:avLst>
              <a:gd name="adj1" fmla="val -14515"/>
              <a:gd name="adj2" fmla="val 71977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/>
              <a:t>نکته</a:t>
            </a: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4"/>
    </mc:Choice>
    <mc:Fallback xmlns="">
      <p:transition spd="slow" advTm="3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60" y="1730425"/>
            <a:ext cx="7920880" cy="2778695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١ -اﻏﻠﺐ </a:t>
            </a:r>
            <a:r>
              <a:rPr lang="fa-IR" sz="2500" dirty="0">
                <a:cs typeface="B Yagut" panose="00000400000000000000" pitchFamily="2" charset="-78"/>
              </a:rPr>
              <a:t>ﻧﺮم اﻓﺰارﻫﺎي ﺟﺎﻧﺒﻲ وﻳﻨﺪوز در ﭼﻪ ﻣﺴﻴﺮي ﻗﺮار دارﻧﺪ؟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٢- </a:t>
            </a:r>
            <a:r>
              <a:rPr lang="fa-IR" sz="2500" dirty="0">
                <a:cs typeface="B Yagut" panose="00000400000000000000" pitchFamily="2" charset="-78"/>
              </a:rPr>
              <a:t>ﻃﺮﻳﻘﻪ ﺿﺒﻂ ﺻﺪا در وﻳﻨﺪوز را ﺷﺮح دﻫﻴﺪ.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٣- </a:t>
            </a:r>
            <a:r>
              <a:rPr lang="fa-IR" sz="2500" dirty="0">
                <a:cs typeface="B Yagut" panose="00000400000000000000" pitchFamily="2" charset="-78"/>
              </a:rPr>
              <a:t>ﭼﮕﻮﻧﻪ ﻣﻲ ﺗﻮان ﻳﻚ ﻧﻘﺎﺷﻲ در ﺑﺮﻧﺎﻣﻪ </a:t>
            </a:r>
            <a:r>
              <a:rPr lang="en-AU" sz="2500" dirty="0" smtClean="0">
                <a:cs typeface="B Yagut" panose="00000400000000000000" pitchFamily="2" charset="-78"/>
              </a:rPr>
              <a:t>P</a:t>
            </a:r>
            <a:r>
              <a:rPr lang="en-US" sz="2500" dirty="0" err="1" smtClean="0">
                <a:cs typeface="B Yagut" panose="00000400000000000000" pitchFamily="2" charset="-78"/>
              </a:rPr>
              <a:t>aint</a:t>
            </a: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را </a:t>
            </a:r>
            <a:r>
              <a:rPr lang="fa-IR" sz="2500" dirty="0">
                <a:cs typeface="B Yagut" panose="00000400000000000000" pitchFamily="2" charset="-78"/>
              </a:rPr>
              <a:t>ﭘﺲ زﻣﻴﻨﻪ ﻣﻴﺰﻛﺎر </a:t>
            </a:r>
            <a:r>
              <a:rPr lang="fa-IR" sz="2500" dirty="0" smtClean="0">
                <a:cs typeface="B Yagut" panose="00000400000000000000" pitchFamily="2" charset="-78"/>
              </a:rPr>
              <a:t>ﻗﺮار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500" dirty="0">
                <a:cs typeface="B Yagut" panose="00000400000000000000" pitchFamily="2" charset="-78"/>
              </a:rPr>
              <a:t> 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داد</a:t>
            </a:r>
            <a:r>
              <a:rPr lang="fa-IR" sz="2500" dirty="0" smtClean="0">
                <a:cs typeface="B Yagut" panose="00000400000000000000" pitchFamily="2" charset="-78"/>
              </a:rPr>
              <a:t>؟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sz="2500" b="1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/>
              <a:t>	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3707904" y="1038920"/>
            <a:ext cx="2044149" cy="4770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2500" b="1" dirty="0">
                <a:solidFill>
                  <a:prstClr val="black"/>
                </a:solidFill>
                <a:cs typeface="B Yagut" panose="00000400000000000000" pitchFamily="2" charset="-78"/>
              </a:rPr>
              <a:t>آزﻣﻮن ﻧﻈﺮي</a:t>
            </a:r>
          </a:p>
        </p:txBody>
      </p:sp>
      <p:sp>
        <p:nvSpPr>
          <p:cNvPr id="6" name="Rectangle 5"/>
          <p:cNvSpPr/>
          <p:nvPr/>
        </p:nvSpPr>
        <p:spPr>
          <a:xfrm>
            <a:off x="-11080" y="3212976"/>
            <a:ext cx="82809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ct val="20000"/>
              </a:spcBef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ﭼﮕﻮﻧﻪ ﻣﻲ ﺗﻮان ﻳﻚ ﺑﺮﻧﺎﻣﻪ را از ﻃﺮﻳﻖ ﻛﺎدر </a:t>
            </a:r>
            <a:r>
              <a:rPr lang="en-US" sz="2400" dirty="0">
                <a:solidFill>
                  <a:prstClr val="black"/>
                </a:solidFill>
              </a:rPr>
              <a:t>Run </a:t>
            </a:r>
            <a:r>
              <a:rPr lang="fa-IR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اﺟﺮا ﻧﻤﻮد؟</a:t>
            </a:r>
          </a:p>
          <a:p>
            <a:pPr lvl="0" algn="r" rtl="1">
              <a:spcBef>
                <a:spcPct val="20000"/>
              </a:spcBef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3"/>
    </mc:Choice>
    <mc:Fallback xmlns="">
      <p:transition spd="slow" advTm="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682" y="809710"/>
            <a:ext cx="826569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/>
              <a:t>		</a:t>
            </a:r>
          </a:p>
          <a:p>
            <a:pPr algn="r" rtl="1"/>
            <a:r>
              <a:rPr lang="fa-IR" sz="2200" dirty="0" smtClean="0">
                <a:cs typeface="B Yagut" pitchFamily="2" charset="-78"/>
              </a:rPr>
              <a:t>١- ﺗﻮﺳﻂ ﺑﺮﻧﺎﻣﻪ ﻣﺎﺷﻴﻦ ﺣﺴﺎب ﺣﺎﺻﻞ ﻋﺒﺎرت	</a:t>
            </a:r>
            <a:r>
              <a:rPr lang="en-US" sz="2200" dirty="0" smtClean="0">
                <a:cs typeface="B Yagut" pitchFamily="2" charset="-78"/>
              </a:rPr>
              <a:t>   </a:t>
            </a:r>
            <a:r>
              <a:rPr lang="fa-IR" sz="2200" dirty="0" smtClean="0">
                <a:cs typeface="B Yagut" pitchFamily="2" charset="-78"/>
              </a:rPr>
              <a:t>    </a:t>
            </a:r>
            <a:r>
              <a:rPr lang="en-US" sz="2200" dirty="0" smtClean="0">
                <a:cs typeface="B Yagut" pitchFamily="2" charset="-78"/>
              </a:rPr>
              <a:t>            </a:t>
            </a:r>
            <a:endParaRPr lang="fa-IR" sz="2200" dirty="0" smtClean="0">
              <a:cs typeface="B Yagut" pitchFamily="2" charset="-78"/>
            </a:endParaRPr>
          </a:p>
          <a:p>
            <a:pPr algn="r" rtl="1"/>
            <a:r>
              <a:rPr lang="fa-IR" sz="2200" dirty="0" smtClean="0">
                <a:cs typeface="B Yagut" pitchFamily="2" charset="-78"/>
              </a:rPr>
              <a:t>    را </a:t>
            </a:r>
            <a:r>
              <a:rPr lang="fa-IR" sz="2200" dirty="0">
                <a:cs typeface="B Yagut" pitchFamily="2" charset="-78"/>
              </a:rPr>
              <a:t>ﻣﺤﺎﺳﺒﻪ ﻛﻨﻴﺪ.</a:t>
            </a:r>
          </a:p>
          <a:p>
            <a:pPr algn="r" rtl="1"/>
            <a:r>
              <a:rPr lang="fa-IR" sz="2200" dirty="0">
                <a:cs typeface="B Yagut" pitchFamily="2" charset="-78"/>
              </a:rPr>
              <a:t>٢- ﻧﻘﺎﺷﻲ دﻟﺨﻮاﻫﻲ ﺑﺎ </a:t>
            </a:r>
            <a:r>
              <a:rPr lang="fa-IR" sz="2200" dirty="0" smtClean="0">
                <a:cs typeface="B Yagut" pitchFamily="2" charset="-78"/>
              </a:rPr>
              <a:t>اﺑﻌﺎد</a:t>
            </a:r>
            <a:r>
              <a:rPr lang="en-US" sz="2200" dirty="0" smtClean="0">
                <a:cs typeface="B Yagut" pitchFamily="2" charset="-78"/>
              </a:rPr>
              <a:t>1024*768   </a:t>
            </a:r>
            <a:r>
              <a:rPr lang="fa-IR" sz="2200" dirty="0" smtClean="0">
                <a:cs typeface="B Yagut" pitchFamily="2" charset="-78"/>
              </a:rPr>
              <a:t> را </a:t>
            </a:r>
            <a:r>
              <a:rPr lang="fa-IR" sz="2200" dirty="0">
                <a:cs typeface="B Yagut" pitchFamily="2" charset="-78"/>
              </a:rPr>
              <a:t>رﺳﻢ ﻛﺮده و آن را ﭘﺲ زﻣﻴﻨﻪ </a:t>
            </a:r>
            <a:endParaRPr lang="fa-IR" sz="2200" dirty="0" smtClean="0">
              <a:cs typeface="B Yagut" pitchFamily="2" charset="-78"/>
            </a:endParaRPr>
          </a:p>
          <a:p>
            <a:pPr algn="r" rtl="1"/>
            <a:r>
              <a:rPr lang="fa-IR" sz="2200" dirty="0">
                <a:cs typeface="B Yagut" pitchFamily="2" charset="-78"/>
              </a:rPr>
              <a:t> </a:t>
            </a:r>
            <a:r>
              <a:rPr lang="fa-IR" sz="2200" dirty="0" smtClean="0">
                <a:cs typeface="B Yagut" pitchFamily="2" charset="-78"/>
              </a:rPr>
              <a:t>    ﻣﻴﺰﻛﺎر ﻗﺮار دﻫﻴﺪ.</a:t>
            </a:r>
          </a:p>
          <a:p>
            <a:pPr algn="r" rtl="1"/>
            <a:r>
              <a:rPr lang="fa-IR" sz="2200" dirty="0" smtClean="0">
                <a:cs typeface="B Yagut" pitchFamily="2" charset="-78"/>
              </a:rPr>
              <a:t>٣- ﻳﻜﻲ از ﻓﺎﻳﻞ ﻫﺎي ﺻﻮﺗﻲ ﺳﻴﺴﺘﻢ ﺧﻮد را ﭘﺨﺶ ﻛﻨﻴﺪ.</a:t>
            </a:r>
          </a:p>
          <a:p>
            <a:pPr algn="r" rtl="1"/>
            <a:r>
              <a:rPr lang="fa-IR" sz="2200" dirty="0" smtClean="0">
                <a:cs typeface="B Yagut" pitchFamily="2" charset="-78"/>
              </a:rPr>
              <a:t>4-  ﻳﻚ ﻧﻘﺎﺷﻲ دﻟﺨﻮاه در ﻧﺮم اﻓﺰار  </a:t>
            </a:r>
            <a:r>
              <a:rPr lang="en-US" sz="2200" dirty="0" smtClean="0">
                <a:cs typeface="B Yagut" panose="00000400000000000000" pitchFamily="2" charset="-78"/>
              </a:rPr>
              <a:t>Paint </a:t>
            </a:r>
            <a:r>
              <a:rPr lang="fa-IR" sz="2200" dirty="0" smtClean="0">
                <a:cs typeface="B Yagut" panose="00000400000000000000" pitchFamily="2" charset="-78"/>
              </a:rPr>
              <a:t> ﻃﺮاﺣﻲ ﻛﻨﻴﺪ و آن را ﭘﺲ زﻣﻴﻨﻪ </a:t>
            </a:r>
          </a:p>
          <a:p>
            <a:pPr algn="r" rtl="1"/>
            <a:r>
              <a:rPr lang="fa-IR" sz="2200" dirty="0" smtClean="0">
                <a:cs typeface="B Yagut" panose="00000400000000000000" pitchFamily="2" charset="-78"/>
              </a:rPr>
              <a:t>      ﻣﻴﺰﻛﺎر ﻗﺮار دﻫﻴﺪ (در ﻣﺮﻛﺰ ﺻﻔﺤﻪ ﻧﻤﺎﻳﺶ).</a:t>
            </a:r>
          </a:p>
          <a:p>
            <a:pPr algn="r" rtl="1"/>
            <a:r>
              <a:rPr lang="fa-IR" sz="2200" dirty="0" smtClean="0">
                <a:cs typeface="B Yagut" panose="00000400000000000000" pitchFamily="2" charset="-78"/>
              </a:rPr>
              <a:t>5- ﺗﻮﺿﻴﺤﺎت ﺻﻮﺗﻲ ﻣﺮﺑﻮط ﺑﻪ ﻧﺮم اﻓﺰار</a:t>
            </a:r>
            <a:r>
              <a:rPr lang="en-US" sz="2200" dirty="0" smtClean="0">
                <a:cs typeface="B Yagut" pitchFamily="2" charset="-78"/>
              </a:rPr>
              <a:t> Sound Recorder</a:t>
            </a:r>
            <a:r>
              <a:rPr lang="fa-IR" sz="2200" dirty="0" smtClean="0">
                <a:cs typeface="B Yagut" panose="00000400000000000000" pitchFamily="2" charset="-78"/>
              </a:rPr>
              <a:t> را در ﻓﺎﻳﻠﻲ ﺑﺎ ﻧﺎم </a:t>
            </a:r>
          </a:p>
          <a:p>
            <a:pPr algn="r" rtl="1"/>
            <a:r>
              <a:rPr lang="fa-IR" sz="2200" dirty="0" smtClean="0">
                <a:cs typeface="B Yagut" panose="00000400000000000000" pitchFamily="2" charset="-78"/>
              </a:rPr>
              <a:t>  </a:t>
            </a:r>
            <a:r>
              <a:rPr lang="en-US" sz="2200" dirty="0" smtClean="0">
                <a:cs typeface="B Yagut" pitchFamily="2" charset="-78"/>
              </a:rPr>
              <a:t>Test.wma </a:t>
            </a:r>
            <a:r>
              <a:rPr lang="fa-IR" sz="2200" dirty="0" smtClean="0">
                <a:cs typeface="B Yagut" panose="00000400000000000000" pitchFamily="2" charset="-78"/>
              </a:rPr>
              <a:t> ﻣﻴﺰﻛﺎر ﺿﺒﻂ و ذﺧﻴﺮه ﻛﻨﻴﺪ.</a:t>
            </a:r>
          </a:p>
          <a:p>
            <a:pPr algn="r" rtl="1"/>
            <a:r>
              <a:rPr lang="fa-IR" sz="2200" dirty="0" smtClean="0">
                <a:cs typeface="B Yagut" panose="00000400000000000000" pitchFamily="2" charset="-78"/>
              </a:rPr>
              <a:t>6- ‏ ﻳﻚ ﻟﻴﺴﺖ ﭘﺨﺶ ﺑﻪ ﻧﺎم</a:t>
            </a:r>
            <a:r>
              <a:rPr lang="en-US" sz="2200" dirty="0" smtClean="0">
                <a:cs typeface="B Yagut" panose="00000400000000000000" pitchFamily="2" charset="-78"/>
              </a:rPr>
              <a:t>Music1 </a:t>
            </a:r>
            <a:r>
              <a:rPr lang="fa-IR" sz="2200" dirty="0" smtClean="0">
                <a:cs typeface="B Yagut" panose="00000400000000000000" pitchFamily="2" charset="-78"/>
              </a:rPr>
              <a:t> اﻳﺠﺎد ﻛﺮده و ﺗﻌﺪادي آﻫﻨﮓ دﻟﺨﻮاه را در </a:t>
            </a:r>
          </a:p>
          <a:p>
            <a:pPr algn="r" rtl="1"/>
            <a:r>
              <a:rPr lang="fa-IR" sz="2200" dirty="0" smtClean="0">
                <a:cs typeface="B Yagut" panose="00000400000000000000" pitchFamily="2" charset="-78"/>
              </a:rPr>
              <a:t>    آن ﻗﺮار دﻫﻴﺪ.</a:t>
            </a:r>
          </a:p>
          <a:p>
            <a:pPr lvl="0" algn="r" rtl="1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7- 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ﺑﺮﻧﺎﻣﻪ </a:t>
            </a:r>
            <a:r>
              <a:rPr lang="en-US" sz="2200" dirty="0">
                <a:solidFill>
                  <a:prstClr val="black"/>
                </a:solidFill>
              </a:rPr>
              <a:t>Notepad </a:t>
            </a:r>
            <a:r>
              <a:rPr lang="fa-IR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را ﺑﻪ روش ﻫﺎي ﻣﺨﺘﻠﻒ اﺟﺮا ﻛﻨﻴﺪ.</a:t>
            </a:r>
          </a:p>
          <a:p>
            <a:pPr lvl="0" algn="r" rtl="1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8- ﻣﺤﺘﻮﻳﺎت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ﭘﻮﺷﻪ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test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از دراﻳﻮ:  را از ﻃﺮﻳﻖ ﻛﺎدر </a:t>
            </a:r>
            <a:r>
              <a:rPr lang="en-US" sz="2200" dirty="0">
                <a:solidFill>
                  <a:prstClr val="black"/>
                </a:solidFill>
              </a:rPr>
              <a:t>Run </a:t>
            </a:r>
            <a:r>
              <a:rPr lang="fa-IR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ﻧﻤﺎﻳﺶ دﻫﻴﺪ.</a:t>
            </a:r>
          </a:p>
          <a:p>
            <a:pPr lvl="0" algn="r" rtl="1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9- ﺑﺮﻧﺎﻣﻪ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ﻣﺎﺷﻴﻦ ﺣﺴﺎب را از ﻃﺮﻳﻖ ﻛﺎدر </a:t>
            </a:r>
            <a:r>
              <a:rPr lang="en-US" sz="2200" dirty="0">
                <a:solidFill>
                  <a:prstClr val="black"/>
                </a:solidFill>
              </a:rPr>
              <a:t>Run </a:t>
            </a:r>
            <a:r>
              <a:rPr lang="fa-IR" sz="2200" dirty="0">
                <a:solidFill>
                  <a:prstClr val="black"/>
                </a:solidFill>
              </a:rPr>
              <a:t> </a:t>
            </a:r>
            <a:r>
              <a:rPr lang="en-AU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اﺟﺮا ﻛﻨﻴﺪ. </a:t>
            </a:r>
          </a:p>
          <a:p>
            <a:pPr lvl="0" algn="r" rtl="1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10- ﻣﺤﺘﻮﻳﺎت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پوشه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test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از دراﻳﻮ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D: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را از ﻃﺮﻳﻖ ﻛﺎدر </a:t>
            </a:r>
            <a:r>
              <a:rPr lang="en-US" sz="2200" dirty="0">
                <a:solidFill>
                  <a:prstClr val="black"/>
                </a:solidFill>
              </a:rPr>
              <a:t>Run </a:t>
            </a:r>
            <a:r>
              <a:rPr lang="fa-IR" sz="2200" dirty="0">
                <a:solidFill>
                  <a:prstClr val="black"/>
                </a:solidFill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ﻣﺸﺎﻫﺪه ﻛﻨﻴﺪ. </a:t>
            </a:r>
          </a:p>
          <a:p>
            <a:pPr lvl="0" algn="r" rtl="1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11- ﺑﺮﻧﺎﻣﻪ </a:t>
            </a:r>
            <a:r>
              <a:rPr lang="en-AU" sz="2200" dirty="0">
                <a:solidFill>
                  <a:prstClr val="black"/>
                </a:solidFill>
                <a:cs typeface="B Yagut" panose="00000400000000000000" pitchFamily="2" charset="-78"/>
              </a:rPr>
              <a:t>P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r</a:t>
            </a:r>
            <a:r>
              <a:rPr lang="en-AU" sz="2200" dirty="0" err="1">
                <a:solidFill>
                  <a:prstClr val="black"/>
                </a:solidFill>
                <a:cs typeface="B Yagut" panose="00000400000000000000" pitchFamily="2" charset="-78"/>
              </a:rPr>
              <a:t>int</a:t>
            </a:r>
            <a:r>
              <a:rPr lang="en-AU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را در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مسیر</a:t>
            </a:r>
            <a:r>
              <a:rPr lang="en-US" sz="2200" dirty="0">
                <a:solidFill>
                  <a:prstClr val="black"/>
                </a:solidFill>
              </a:rPr>
              <a:t>C:\windows\system32</a:t>
            </a:r>
            <a:r>
              <a:rPr lang="en-AU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اﺟﺮا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ﻛﻨﻴﺪ.</a:t>
            </a:r>
            <a:r>
              <a:rPr lang="fa-IR" dirty="0"/>
              <a:t>	</a:t>
            </a:r>
          </a:p>
          <a:p>
            <a:pPr algn="r" rtl="1"/>
            <a:r>
              <a:rPr lang="fa-IR" dirty="0"/>
              <a:t>		</a:t>
            </a:r>
          </a:p>
          <a:p>
            <a:pPr algn="r" rtl="1"/>
            <a:endParaRPr lang="fa-IR" dirty="0"/>
          </a:p>
        </p:txBody>
      </p:sp>
      <p:sp>
        <p:nvSpPr>
          <p:cNvPr id="3" name="Rectangle 2"/>
          <p:cNvSpPr/>
          <p:nvPr/>
        </p:nvSpPr>
        <p:spPr>
          <a:xfrm>
            <a:off x="4211960" y="332656"/>
            <a:ext cx="1954381" cy="47705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fa-IR" sz="2500" b="1" dirty="0">
                <a:solidFill>
                  <a:prstClr val="black"/>
                </a:solidFill>
                <a:cs typeface="B Yagut" panose="00000400000000000000" pitchFamily="2" charset="-78"/>
              </a:rPr>
              <a:t>ﻛﺎرﮔﺎه </a:t>
            </a:r>
            <a:r>
              <a:rPr lang="fa-IR" sz="25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ﻋﻤﻠﻲ</a:t>
            </a:r>
            <a:endParaRPr lang="en-US" sz="25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4049" y="119593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7+8+(2/5/5)-√3</a:t>
            </a:r>
            <a:endParaRPr lang="en-US" sz="24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5"/>
    </mc:Choice>
    <mc:Fallback xmlns="">
      <p:transition spd="slow" advTm="1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6217"/>
            <a:ext cx="8229600" cy="477054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rtl="1"/>
            <a:r>
              <a:rPr lang="fa-IR" sz="2500" b="1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منابع</a:t>
            </a:r>
            <a:endParaRPr lang="en-US" sz="2500" b="1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2349556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سیستم عامل مقدماتی( ویندوز7 )- مجموعه کتابهای درسی کارو دانش-1393</a:t>
            </a:r>
          </a:p>
          <a:p>
            <a:pPr algn="r" rtl="1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شفیعی سروستانی.ف ، آموزش </a:t>
            </a:r>
            <a:r>
              <a:rPr lang="en-US" sz="2400" dirty="0" smtClean="0">
                <a:cs typeface="B Yagut" panose="00000400000000000000" pitchFamily="2" charset="-78"/>
              </a:rPr>
              <a:t>windows7</a:t>
            </a:r>
            <a:r>
              <a:rPr lang="fa-IR" sz="2400" dirty="0" smtClean="0">
                <a:cs typeface="B Yagut" panose="00000400000000000000" pitchFamily="2" charset="-78"/>
              </a:rPr>
              <a:t> ،1393</a:t>
            </a:r>
          </a:p>
          <a:p>
            <a:pPr algn="r" rtl="1"/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ماهباز آرش ، خود آموز آسان و تصویری </a:t>
            </a:r>
            <a:r>
              <a:rPr lang="en-US" sz="2400" dirty="0">
                <a:cs typeface="B Yagut" panose="00000400000000000000" pitchFamily="2" charset="-78"/>
              </a:rPr>
              <a:t>windows7</a:t>
            </a: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،1388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عبدالهی مسعود ، مهارتهای کاربردی در کامپیوتر ،1390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نوریان ابوذر ، آموزش آسان و کاربردی کامپیوتر ،1394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06" y="98072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>
                <a:cs typeface="B Yagut" panose="00000400000000000000" pitchFamily="2" charset="-78"/>
              </a:rPr>
              <a:t>لطفا نظرات و پیشنهادات خود پیرامون این بسته آموزشی را </a:t>
            </a:r>
            <a:br>
              <a:rPr lang="fa-IR" sz="2400" b="1" dirty="0">
                <a:cs typeface="B Yagut" panose="00000400000000000000" pitchFamily="2" charset="-78"/>
              </a:rPr>
            </a:br>
            <a:r>
              <a:rPr lang="fa-IR" sz="2400" b="1" dirty="0">
                <a:cs typeface="B Yagut" panose="00000400000000000000" pitchFamily="2" charset="-78"/>
              </a:rPr>
              <a:t>به این آدرس زیر ارسال کنید:</a:t>
            </a:r>
            <a:endParaRPr lang="en-US" sz="24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01" y="1974900"/>
            <a:ext cx="6004109" cy="23181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2600" dirty="0">
                <a:cs typeface="B Yagut" panose="00000400000000000000" pitchFamily="2" charset="-78"/>
              </a:rPr>
              <a:t>دانشگاه علوم پزشکی  و خد مات بهداشتی درمانی  مازندران</a:t>
            </a:r>
          </a:p>
          <a:p>
            <a:pPr marL="0" indent="0" algn="ctr">
              <a:buNone/>
            </a:pPr>
            <a:r>
              <a:rPr lang="en-US" sz="2600" dirty="0">
                <a:cs typeface="B Yagut" panose="00000400000000000000" pitchFamily="2" charset="-78"/>
                <a:hlinkClick r:id="rId4"/>
              </a:rPr>
              <a:t>sari_behsar@yahoo.com</a:t>
            </a:r>
            <a:endParaRPr lang="fa-IR" sz="26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en-US" sz="26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r>
              <a:rPr lang="en-US" sz="1800" dirty="0">
                <a:cs typeface="B Yagut" panose="00000400000000000000" pitchFamily="2" charset="-78"/>
              </a:rPr>
              <a:t>afsaneh_mirza@ymail.com</a:t>
            </a:r>
          </a:p>
          <a:p>
            <a:pPr marL="0" indent="0" algn="ctr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"/>
    </mc:Choice>
    <mc:Fallback xmlns="">
      <p:transition spd="slow" advTm="1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3"/>
            <a:ext cx="8338268" cy="4896545"/>
          </a:xfrm>
        </p:spPr>
        <p:txBody>
          <a:bodyPr>
            <a:normAutofit/>
          </a:bodyPr>
          <a:lstStyle/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وﻳﻨﺪوز ٧ داراي ﺑﺮﻧﺎﻣﻪ ﻫﺎي ﺟﺎﻧﺒﻲ زﻳﺎدي ﻣﺎﻧﻨﺪ ﻣﺎﺷﻴﻦ ﺣﺴﺎب، ﻧﻘﺎﺷﻲ، ﺿﺒﻂ ﺻﺪا و ...اﺳﺖ ﻛﻪ در اﻳﻦ ﻓﺼﻞ ﺑﺎ ﻧﺤﻮه ﻛﺎر ﺑﺎ آن ﻫﺎ آﺷﻨﺎ ﻣﻲ ﺷﻮﻳﺪ.</a:t>
            </a:r>
          </a:p>
          <a:p>
            <a:pPr algn="r" rtl="1"/>
            <a:endParaRPr lang="fa-IR" sz="28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نکته :اﻏﻠﺐ ﺑﺮﻧﺎﻣﻪ ﻫﺎي ﺟﺎﻧﺒﻲ وﻳﻨﺪوز </a:t>
            </a:r>
            <a:r>
              <a:rPr lang="fa-IR" sz="2500" dirty="0">
                <a:cs typeface="B Yagut" panose="00000400000000000000" pitchFamily="2" charset="-78"/>
              </a:rPr>
              <a:t>در </a:t>
            </a:r>
            <a:r>
              <a:rPr lang="fa-IR" sz="2500" dirty="0" smtClean="0">
                <a:cs typeface="B Yagut" panose="00000400000000000000" pitchFamily="2" charset="-78"/>
              </a:rPr>
              <a:t>ﻣﺴﻴﺮ زیر ﻗﺮار </a:t>
            </a:r>
            <a:r>
              <a:rPr lang="fa-IR" sz="2500" dirty="0">
                <a:cs typeface="B Yagut" panose="00000400000000000000" pitchFamily="2" charset="-78"/>
              </a:rPr>
              <a:t>دارﻧﺪ.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endParaRPr lang="fa-IR" sz="2500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ﻳﺎدآوري: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 ﺑﺮاي اﺟﺮاي ﺑﺮﻧﺎﻣﻪ ﻫﺎ ﻣﻲ ﺗﻮاﻧﻴﺪ آن ﻫﺎ را در ﻛﺎدر</a:t>
            </a:r>
            <a:r>
              <a:rPr lang="en-US" sz="2500" dirty="0" smtClean="0"/>
              <a:t>Search</a:t>
            </a:r>
            <a:r>
              <a:rPr lang="fa-IR" sz="2500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 ﻣﻨﻮي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   </a:t>
            </a:r>
            <a:r>
              <a:rPr lang="en-AU" sz="2500" dirty="0" smtClean="0">
                <a:cs typeface="B Yagut" panose="00000400000000000000" pitchFamily="2" charset="-78"/>
              </a:rPr>
              <a:t>Start </a:t>
            </a:r>
            <a:r>
              <a:rPr lang="fa-IR" sz="2500" dirty="0" smtClean="0">
                <a:cs typeface="B Yagut" panose="00000400000000000000" pitchFamily="2" charset="-78"/>
              </a:rPr>
              <a:t> ﺟﺴﺘﺠﻮ ﻛﻨﻴﺪ.</a:t>
            </a:r>
            <a:endParaRPr lang="en-AU" sz="2500" dirty="0">
              <a:cs typeface="B Yagut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160" y="540932"/>
            <a:ext cx="8064896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prstClr val="black"/>
                </a:solidFill>
              </a:rPr>
              <a:t>ﻣﻘﺪﻣﻪ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5576" y="3748389"/>
            <a:ext cx="4801379" cy="369332"/>
            <a:chOff x="1259632" y="3028310"/>
            <a:chExt cx="4801379" cy="369332"/>
          </a:xfrm>
        </p:grpSpPr>
        <p:sp>
          <p:nvSpPr>
            <p:cNvPr id="14" name="Rectangle 13"/>
            <p:cNvSpPr/>
            <p:nvPr/>
          </p:nvSpPr>
          <p:spPr>
            <a:xfrm>
              <a:off x="1259632" y="3028310"/>
              <a:ext cx="4801379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muzehNewNormalPS"/>
                </a:rPr>
                <a:t>Start</a:t>
              </a:r>
              <a:r>
                <a:rPr lang="fa-IR" dirty="0" smtClean="0">
                  <a:latin typeface="AmuzehNewNormalPS"/>
                </a:rPr>
                <a:t> </a:t>
              </a:r>
              <a:r>
                <a:rPr lang="en-US" dirty="0" smtClean="0">
                  <a:latin typeface="AmuzehNewNormalPS"/>
                </a:rPr>
                <a:t> </a:t>
              </a:r>
              <a:r>
                <a:rPr lang="fa-IR" dirty="0" smtClean="0">
                  <a:latin typeface="AmuzehNewNormalPS"/>
                </a:rPr>
                <a:t>         </a:t>
              </a:r>
              <a:r>
                <a:rPr lang="en-US" dirty="0" smtClean="0">
                  <a:latin typeface="AmuzehNewNormalPS"/>
                </a:rPr>
                <a:t>All programs</a:t>
              </a:r>
              <a:r>
                <a:rPr lang="fa-IR" dirty="0" smtClean="0">
                  <a:latin typeface="AmuzehNewNormalPS"/>
                </a:rPr>
                <a:t>             </a:t>
              </a:r>
              <a:r>
                <a:rPr lang="en-US" dirty="0" smtClean="0">
                  <a:latin typeface="AmuzehNewNormalPS"/>
                </a:rPr>
                <a:t> Accessories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907704" y="3212976"/>
              <a:ext cx="5760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988351" y="3212976"/>
              <a:ext cx="5760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ounded Rectangular Callout 4"/>
          <p:cNvSpPr/>
          <p:nvPr/>
        </p:nvSpPr>
        <p:spPr>
          <a:xfrm>
            <a:off x="7812360" y="2348880"/>
            <a:ext cx="638712" cy="360040"/>
          </a:xfrm>
          <a:prstGeom prst="wedgeRoundRectCallou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dirty="0" smtClean="0">
                <a:cs typeface="B Yagut" panose="00000400000000000000" pitchFamily="2" charset="-78"/>
              </a:rPr>
              <a:t>نکته 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6"/>
    </mc:Choice>
    <mc:Fallback xmlns="">
      <p:transition spd="slow" advTm="2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64088" y="4653136"/>
            <a:ext cx="33843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600" b="1" dirty="0" smtClean="0">
                <a:latin typeface="Arial" panose="020B0604020202020204" pitchFamily="34" charset="0"/>
                <a:cs typeface="B Yagut" pitchFamily="2" charset="-78"/>
              </a:rPr>
              <a:t>شکل 4-1- ﺑﺮﻧﺎﻣﻪ ﻫﺎي ﺟﺎﻧﺒﻲ در زﻳﺮﻣﻨﻮي</a:t>
            </a:r>
            <a:r>
              <a:rPr lang="en-AU" sz="1600" b="1" dirty="0">
                <a:cs typeface="B Yagut" panose="00000400000000000000" pitchFamily="2" charset="-78"/>
              </a:rPr>
              <a:t> </a:t>
            </a:r>
            <a:r>
              <a:rPr lang="en-AU" sz="1600" b="1" dirty="0">
                <a:latin typeface="Arial" panose="020B0604020202020204" pitchFamily="34" charset="0"/>
                <a:cs typeface="B Yagut" pitchFamily="2" charset="-78"/>
              </a:rPr>
              <a:t>Accessories</a:t>
            </a:r>
            <a:r>
              <a:rPr lang="en-AU" dirty="0">
                <a:cs typeface="B Yagut" panose="00000400000000000000" pitchFamily="2" charset="-78"/>
              </a:rPr>
              <a:t> </a:t>
            </a:r>
            <a:endParaRPr lang="en-AU" dirty="0">
              <a:latin typeface="Arial" panose="020B0604020202020204" pitchFamily="34" charset="0"/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2" t="1267" r="7337"/>
          <a:stretch/>
        </p:blipFill>
        <p:spPr>
          <a:xfrm>
            <a:off x="1331640" y="620688"/>
            <a:ext cx="4176464" cy="57448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"/>
    </mc:Choice>
    <mc:Fallback xmlns="">
      <p:transition spd="slow" advTm="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83999"/>
            <a:ext cx="8367241" cy="361637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	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sz="2500" dirty="0">
                <a:cs typeface="B Yagut" panose="00000400000000000000" pitchFamily="2" charset="-78"/>
              </a:rPr>
              <a:t>ﺑﺮاي اﺟﺮاي ﺑﺮﻧﺎﻣﻪ ﻣﺎﺷﻴﻦ ﺣﺴﺎب، وارد ﻣﺴﻴﺮ زﻳﺮ ﺷﻮﻳﺪ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</a:p>
          <a:p>
            <a:pPr algn="r" rtl="1"/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fa-IR" sz="25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500" dirty="0" smtClean="0">
                <a:cs typeface="B Yagut" panose="00000400000000000000" pitchFamily="2" charset="-78"/>
              </a:rPr>
              <a:t>ﺑﺮﻧﺎﻣﻪ ﻣﺎﺷﻴﻦ ﺣﺴﺎب در ﺷﻜﻞ (4-2)ﻧﻤﺎﻳﺶ داده ﺷﺪه اﺳﺖ.</a:t>
            </a:r>
          </a:p>
          <a:p>
            <a:pPr marL="457200" indent="-457200"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ﺑﺮاي ﺗﺎﻳﭗ اﻋﺪاد، ﻋﻼوه ﺑﺮ ﻛﻠﻴﻚ روي دﻛﻤﻪ ﻫﺎ، ﻣﻲ </a:t>
            </a:r>
            <a:r>
              <a:rPr lang="fa-IR" sz="2500" dirty="0" smtClean="0">
                <a:cs typeface="B Yagut" panose="00000400000000000000" pitchFamily="2" charset="-78"/>
              </a:rPr>
              <a:t>ﺗﻮاﻧﻴﺪ از </a:t>
            </a:r>
            <a:r>
              <a:rPr lang="fa-IR" sz="2500" dirty="0">
                <a:cs typeface="B Yagut" panose="00000400000000000000" pitchFamily="2" charset="-78"/>
              </a:rPr>
              <a:t>ردﻳﻒ اﻋﺪاد در ﻧﺎﺣﻴﻪ ﺗﺎﻳﭙﻲ ﺻﻔﺤﻪ ﻛﻠﻴﺪ ﻳﺎ ﺑﺨﺶ ﻣﺎﺷﻴﻦ ﺣﺴﺎﺑﻲ ﺻﻔﺤﻪ ﻛﻠﻴﺪ اﺳﺘﻔﺎده ﻛﻨﻴﺪ</a:t>
            </a:r>
            <a:r>
              <a:rPr lang="fa-IR" sz="2500" dirty="0" smtClean="0">
                <a:cs typeface="B Yagut" panose="00000400000000000000" pitchFamily="2" charset="-78"/>
              </a:rPr>
              <a:t>. </a:t>
            </a:r>
            <a:r>
              <a:rPr lang="fa-IR" sz="2500" dirty="0">
                <a:cs typeface="B Yagut" panose="00000400000000000000" pitchFamily="2" charset="-78"/>
              </a:rPr>
              <a:t>ﺑﺮاي ﻛﺎر ﺑﺎ ﺑﺨﺶ ﻣﺎﺷﻴﻦ ﺣﺴﺎﺑﻲ، ﺑﺎﻳﺪ ﻛﻠﻴﺪ </a:t>
            </a:r>
            <a:r>
              <a:rPr lang="en-US" sz="2500" dirty="0" err="1" smtClean="0"/>
              <a:t>Num</a:t>
            </a:r>
            <a:r>
              <a:rPr lang="en-US" sz="2500" dirty="0" smtClean="0"/>
              <a:t>  Lock</a:t>
            </a:r>
            <a:r>
              <a:rPr lang="fa-IR" sz="2500" dirty="0" smtClean="0"/>
              <a:t>  </a:t>
            </a:r>
            <a:r>
              <a:rPr lang="fa-IR" sz="2500" dirty="0" smtClean="0">
                <a:cs typeface="B Yagut" panose="00000400000000000000" pitchFamily="2" charset="-78"/>
              </a:rPr>
              <a:t>ﺻﻔﺤﻪ </a:t>
            </a:r>
            <a:r>
              <a:rPr lang="fa-IR" sz="2500" dirty="0">
                <a:cs typeface="B Yagut" panose="00000400000000000000" pitchFamily="2" charset="-78"/>
              </a:rPr>
              <a:t>ﻛﻠﻴﺪ ﻓﻌﺎل ﺑﺎﺷﺪ.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7766" y="1771514"/>
            <a:ext cx="6737807" cy="369332"/>
            <a:chOff x="1259632" y="3028310"/>
            <a:chExt cx="6737807" cy="369332"/>
          </a:xfrm>
        </p:grpSpPr>
        <p:sp>
          <p:nvSpPr>
            <p:cNvPr id="12" name="Rectangle 11"/>
            <p:cNvSpPr/>
            <p:nvPr/>
          </p:nvSpPr>
          <p:spPr>
            <a:xfrm>
              <a:off x="1259632" y="3028310"/>
              <a:ext cx="6737807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muzehNewNormalPS"/>
                </a:rPr>
                <a:t>Start</a:t>
              </a:r>
              <a:r>
                <a:rPr lang="fa-IR" dirty="0" smtClean="0">
                  <a:latin typeface="AmuzehNewNormalPS"/>
                </a:rPr>
                <a:t> </a:t>
              </a:r>
              <a:r>
                <a:rPr lang="en-US" dirty="0" smtClean="0">
                  <a:latin typeface="AmuzehNewNormalPS"/>
                </a:rPr>
                <a:t> </a:t>
              </a:r>
              <a:r>
                <a:rPr lang="fa-IR" dirty="0" smtClean="0">
                  <a:latin typeface="AmuzehNewNormalPS"/>
                </a:rPr>
                <a:t>         </a:t>
              </a:r>
              <a:r>
                <a:rPr lang="en-US" dirty="0" smtClean="0">
                  <a:latin typeface="AmuzehNewNormalPS"/>
                </a:rPr>
                <a:t>All programs</a:t>
              </a:r>
              <a:r>
                <a:rPr lang="fa-IR" dirty="0" smtClean="0">
                  <a:latin typeface="AmuzehNewNormalPS"/>
                </a:rPr>
                <a:t>             </a:t>
              </a:r>
              <a:r>
                <a:rPr lang="en-US" dirty="0" smtClean="0">
                  <a:latin typeface="AmuzehNewNormalPS"/>
                </a:rPr>
                <a:t> Accessories</a:t>
              </a:r>
              <a:r>
                <a:rPr lang="fa-IR" dirty="0" smtClean="0">
                  <a:latin typeface="AmuzehNewNormalPS"/>
                </a:rPr>
                <a:t>             </a:t>
              </a:r>
              <a:r>
                <a:rPr lang="en-US" dirty="0" smtClean="0">
                  <a:latin typeface="AmuzehNewNormalPS"/>
                </a:rPr>
                <a:t> </a:t>
              </a:r>
              <a:r>
                <a:rPr lang="en-US" dirty="0">
                  <a:latin typeface="AmuzehNewNormalPS"/>
                </a:rPr>
                <a:t>Calculator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907704" y="3212976"/>
              <a:ext cx="5760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988351" y="3212976"/>
              <a:ext cx="5760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940152" y="3212976"/>
              <a:ext cx="5760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579499" y="332656"/>
            <a:ext cx="7920880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prstClr val="black"/>
                </a:solidFill>
              </a:rPr>
              <a:t> </a:t>
            </a: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1-</a:t>
            </a:r>
            <a:r>
              <a:rPr lang="fa-IR" sz="3200" b="1" dirty="0">
                <a:solidFill>
                  <a:prstClr val="black"/>
                </a:solidFill>
              </a:rPr>
              <a:t> ﺑﺮﻧﺎﻣﻪ ﻣﺎﺷﻴﻦ ﺣﺴﺎب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49" t="4179" r="7612" b="5303"/>
          <a:stretch/>
        </p:blipFill>
        <p:spPr>
          <a:xfrm>
            <a:off x="801216" y="3943856"/>
            <a:ext cx="2069524" cy="28406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17245" y="5739353"/>
            <a:ext cx="2412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b="1" dirty="0" smtClean="0">
                <a:cs typeface="B Yagut" pitchFamily="2" charset="-78"/>
              </a:rPr>
              <a:t>ﺷﻜﻞ‏٤-2  ﺑﺮﻧﺎﻣﻪ ﻣﺎﺷﻴﻦ ﺣﺴﺎب</a:t>
            </a:r>
            <a:endParaRPr lang="en-AU" sz="1600" b="1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8"/>
    </mc:Choice>
    <mc:Fallback xmlns="">
      <p:transition spd="slow" advTm="3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00691"/>
              </p:ext>
            </p:extLst>
          </p:nvPr>
        </p:nvGraphicFramePr>
        <p:xfrm>
          <a:off x="1331640" y="1628800"/>
          <a:ext cx="6080760" cy="3437159"/>
        </p:xfrm>
        <a:graphic>
          <a:graphicData uri="http://schemas.openxmlformats.org/drawingml/2006/table">
            <a:tbl>
              <a:tblPr rtl="1" firstRow="1" firstCol="1" bandRow="1">
                <a:tableStyleId>{69C7853C-536D-4A76-A0AE-DD22124D55A5}</a:tableStyleId>
              </a:tblPr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954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دکمه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5525" algn="r"/>
                        </a:tabLst>
                      </a:pPr>
                      <a:r>
                        <a:rPr lang="ar-SA" sz="2000" dirty="0" smtClean="0">
                          <a:effectLst/>
                        </a:rPr>
                        <a:t>عملکرد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MS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عدد نمایش داده شده را در حافظه ذخیره می کند.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MR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>
                          <a:effectLst/>
                        </a:rPr>
                        <a:t>عدد موجود درحافظه را نمایش می دهد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MC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عدد موجود در حافظه را پاک می کند.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مقدارعدد نمایش داده شده را به عدد موجود درحافظه اضافه می کند.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64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M+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آخرین رقم وارد شده را حذف می کند.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CE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>
                          <a:effectLst/>
                        </a:rPr>
                        <a:t>آخرین عدد وارد شده را حذف می کند.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79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همه اعدادی که تا کنون وارد شده را پاک می کند.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B Yagut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6475463" y="350100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65774" y="1030229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ar-SA" sz="2400" b="1" dirty="0">
                <a:cs typeface="B Yagut" pitchFamily="2" charset="-78"/>
              </a:rPr>
              <a:t>جدول 4-1 </a:t>
            </a:r>
            <a:r>
              <a:rPr lang="fa-IR" sz="2400" b="1" dirty="0" smtClean="0">
                <a:cs typeface="B Yagut" pitchFamily="2" charset="-78"/>
              </a:rPr>
              <a:t>- </a:t>
            </a:r>
            <a:r>
              <a:rPr lang="ar-SA" sz="2400" b="1" dirty="0" smtClean="0">
                <a:cs typeface="B Yagut" pitchFamily="2" charset="-78"/>
              </a:rPr>
              <a:t>دکمه </a:t>
            </a:r>
            <a:r>
              <a:rPr lang="ar-SA" sz="2400" b="1" dirty="0">
                <a:cs typeface="B Yagut" pitchFamily="2" charset="-78"/>
              </a:rPr>
              <a:t>های ماشین حساب</a:t>
            </a:r>
            <a:endParaRPr lang="en-US" sz="2400" dirty="0">
              <a:cs typeface="B Yagut" pitchFamily="2" charset="-7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76"/>
    </mc:Choice>
    <mc:Fallback xmlns="">
      <p:transition spd="slow" advTm="4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2888" y="1518895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اﺳﺘﺎﻧﺪارد</a:t>
            </a:r>
            <a:r>
              <a:rPr lang="en-US" sz="2500" dirty="0" smtClean="0">
                <a:cs typeface="B Yagut" panose="00000400000000000000" pitchFamily="2" charset="-78"/>
              </a:rPr>
              <a:t>(Standard)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ﻋﻠﻤﻲ</a:t>
            </a:r>
            <a:r>
              <a:rPr lang="en-US" sz="2500" dirty="0" smtClean="0">
                <a:cs typeface="B Yagut" panose="00000400000000000000" pitchFamily="2" charset="-78"/>
              </a:rPr>
              <a:t>    </a:t>
            </a:r>
            <a:r>
              <a:rPr lang="en-US" sz="2500" dirty="0">
                <a:cs typeface="B Yagut" panose="00000400000000000000" pitchFamily="2" charset="-78"/>
              </a:rPr>
              <a:t>(</a:t>
            </a:r>
            <a:r>
              <a:rPr lang="en-US" sz="2500" dirty="0" smtClean="0">
                <a:cs typeface="B Yagut" panose="00000400000000000000" pitchFamily="2" charset="-78"/>
              </a:rPr>
              <a:t>Scientific)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en-AU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ﺑﺮﻧﺎﻣﻪ </a:t>
            </a:r>
            <a:r>
              <a:rPr lang="fa-IR" sz="2500" dirty="0" smtClean="0">
                <a:cs typeface="B Yagut" panose="00000400000000000000" pitchFamily="2" charset="-78"/>
              </a:rPr>
              <a:t>ﻧﻮﻳﺴﻲ </a:t>
            </a:r>
            <a:r>
              <a:rPr lang="en-US" sz="2500" dirty="0" smtClean="0">
                <a:cs typeface="B Yagut" panose="00000400000000000000" pitchFamily="2" charset="-78"/>
              </a:rPr>
              <a:t>     ( Programmer) </a:t>
            </a:r>
            <a:endParaRPr lang="en-AU" sz="2500" dirty="0" smtClean="0">
              <a:cs typeface="B Yagut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آﻣﺎري</a:t>
            </a:r>
            <a:r>
              <a:rPr lang="en-US" sz="2500" dirty="0" smtClean="0">
                <a:cs typeface="B Yagut" panose="00000400000000000000" pitchFamily="2" charset="-78"/>
              </a:rPr>
              <a:t>  ( Statistics )</a:t>
            </a:r>
            <a:endParaRPr lang="en-AU" sz="2500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384" y="620688"/>
            <a:ext cx="746901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500" b="1" dirty="0">
                <a:cs typeface="B Yagut" panose="00000400000000000000" pitchFamily="2" charset="-78"/>
              </a:rPr>
              <a:t>ﺑﺮﻧﺎﻣﻪ ﻣﺎﺷﻴﻦ ﺣﺴﺎب در وﻳﻨﺪوز ٧   ﺑﻪ ﭼﻬﺎر ﺻﻮرت </a:t>
            </a:r>
            <a:r>
              <a:rPr lang="fa-IR" sz="2500" b="1" dirty="0" smtClean="0">
                <a:cs typeface="B Yagut" panose="00000400000000000000" pitchFamily="2" charset="-78"/>
              </a:rPr>
              <a:t>ﻣﺨﺘﻠﻒ</a:t>
            </a:r>
          </a:p>
          <a:p>
            <a:pPr algn="r" rtl="1"/>
            <a:r>
              <a:rPr lang="fa-IR" sz="2500" b="1" dirty="0" smtClean="0">
                <a:cs typeface="B Yagut" panose="00000400000000000000" pitchFamily="2" charset="-78"/>
              </a:rPr>
              <a:t> </a:t>
            </a:r>
            <a:r>
              <a:rPr lang="fa-IR" sz="2500" b="1" dirty="0">
                <a:cs typeface="B Yagut" panose="00000400000000000000" pitchFamily="2" charset="-78"/>
              </a:rPr>
              <a:t>ﻣﻲ </a:t>
            </a:r>
            <a:r>
              <a:rPr lang="fa-IR" sz="2500" b="1" dirty="0" smtClean="0">
                <a:cs typeface="B Yagut" panose="00000400000000000000" pitchFamily="2" charset="-78"/>
              </a:rPr>
              <a:t>ﺗﻮاﻧﺪ </a:t>
            </a:r>
            <a:r>
              <a:rPr lang="fa-IR" sz="2500" b="1" dirty="0">
                <a:cs typeface="B Yagut" panose="00000400000000000000" pitchFamily="2" charset="-78"/>
              </a:rPr>
              <a:t>ﻧﻤﺎﻳﺶ داده ﺷﻮد:</a:t>
            </a:r>
            <a:r>
              <a:rPr lang="fa-IR" sz="2800" dirty="0">
                <a:cs typeface="B Yagut" panose="00000400000000000000" pitchFamily="2" charset="-78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60" y="3334777"/>
            <a:ext cx="3888432" cy="3024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0802" y="5589240"/>
            <a:ext cx="2411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600" dirty="0" smtClean="0">
                <a:cs typeface="B Yagut" pitchFamily="2" charset="-78"/>
              </a:rPr>
              <a:t>ﺷﻜﻞ‏٤- ٣ - ﻣﺎﺷﻴﻦ ﺣﺴﺎب ﻋﻠﻤﻲ</a:t>
            </a:r>
            <a:endParaRPr lang="en-AU" sz="16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8"/>
    </mc:Choice>
    <mc:Fallback xmlns="">
      <p:transition spd="slow" advTm="1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مازندران</_x062f__x0627__x0646__x0634__x06af__x0627__x0647_>
    <_x0646__x0648__x0639__x0020__x062d__x06cc__x0637__x0647_ xmlns="12fdc5dc-769e-4543-b10d-fbea3dac4417">کار با کامپیوتر و اينترنت؛ آشنايي با نرم‌افزارهاي نظام شبكه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5NN7CDR5NKU2-831-368</_dlc_DocId>
    <_dlc_DocIdUrl xmlns="1047730d-92e1-4018-9084-d932fd3a7f58">
      <Url>http://www.health.gov.ir/hnd/_layouts/DocIdRedir.aspx?ID=5NN7CDR5NKU2-831-368</Url>
      <Description>5NN7CDR5NKU2-831-368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A0E9AD-9F5D-4C61-9CAC-75FEF35F2B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7CBD7-474D-4B5D-8217-CFC4F98D99E2}">
  <ds:schemaRefs>
    <ds:schemaRef ds:uri="http://schemas.microsoft.com/office/2006/documentManagement/types"/>
    <ds:schemaRef ds:uri="12fdc5dc-769e-4543-b10d-fbea3dac4417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047730d-92e1-4018-9084-d932fd3a7f58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17D2D6C-02F4-4882-A3DF-E2A66F025A7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9100D40-F682-499A-91F3-174F0D3C31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</TotalTime>
  <Words>2642</Words>
  <Application>Microsoft Office PowerPoint</Application>
  <PresentationFormat>On-screen Show (4:3)</PresentationFormat>
  <Paragraphs>381</Paragraphs>
  <Slides>48</Slides>
  <Notes>4</Notes>
  <HiddenSlides>0</HiddenSlides>
  <MMClips>46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Amuzeh-New-Bold</vt:lpstr>
      <vt:lpstr>AmuzehNewNormalPS</vt:lpstr>
      <vt:lpstr>Arial</vt:lpstr>
      <vt:lpstr>B Yagut</vt:lpstr>
      <vt:lpstr>Calibri</vt:lpstr>
      <vt:lpstr>Times New Roman</vt:lpstr>
      <vt:lpstr>Wingdings</vt:lpstr>
      <vt:lpstr>Office Theme</vt:lpstr>
      <vt:lpstr>فصل چهارم  ﺗﻮاﻧﺎﻳﻲ ﻛﺎر ﺑﺎ ﺑﺮﻧﺎﻣﻪ ﻫﺎي ﺟﺎﻧﺒﻲ وﻳﻨﺪوز  و  ﺗﻮاﻧﺎﻳﻲ ﻣﺪﻳﺮﻳﺖ اﺟﺮاي ﺑﺮﻧﺎﻣﻪ ﻫﺎ  </vt:lpstr>
      <vt:lpstr>مشخصات سند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 کنترل صدا (Volume Control)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منابع</vt:lpstr>
      <vt:lpstr>لطفا نظرات و پیشنهادات خود پیرامون این بسته آموزشی را  به این آدرس زیر ارسال کنید: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 با کامپیوتر –آموزش کامل WINDOWS</dc:title>
  <dc:creator>MSI</dc:creator>
  <cp:lastModifiedBy>saberi</cp:lastModifiedBy>
  <cp:revision>271</cp:revision>
  <dcterms:created xsi:type="dcterms:W3CDTF">2020-04-22T04:26:58Z</dcterms:created>
  <dcterms:modified xsi:type="dcterms:W3CDTF">2021-05-19T09:47:08Z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36d4505c-d392-432c-938d-d1de7bf5f055</vt:lpwstr>
  </property>
</Properties>
</file>